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02_0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6_0.xml" ContentType="application/vnd.ms-powerpoint.comments+xml"/>
  <Override PartName="/ppt/notesSlides/notesSlide8.xml" ContentType="application/vnd.openxmlformats-officedocument.presentationml.notesSlide+xml"/>
  <Override PartName="/ppt/comments/modernComment_10E_F7390897.xml" ContentType="application/vnd.ms-powerpoint.comments+xml"/>
  <Override PartName="/ppt/notesSlides/notesSlide9.xml" ContentType="application/vnd.openxmlformats-officedocument.presentationml.notesSlide+xml"/>
  <Override PartName="/ppt/comments/modernComment_112_A9EFA8E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A_A7A5FAFD.xml" ContentType="application/vnd.ms-powerpoint.comments+xml"/>
  <Override PartName="/ppt/notesSlides/notesSlide13.xml" ContentType="application/vnd.openxmlformats-officedocument.presentationml.notesSlide+xml"/>
  <Override PartName="/ppt/comments/modernComment_115_81F34B08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111_1B6719FE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69" r:id="rId8"/>
    <p:sldId id="260" r:id="rId9"/>
    <p:sldId id="261" r:id="rId10"/>
    <p:sldId id="262" r:id="rId11"/>
    <p:sldId id="270" r:id="rId12"/>
    <p:sldId id="274" r:id="rId13"/>
    <p:sldId id="283" r:id="rId14"/>
    <p:sldId id="276" r:id="rId15"/>
    <p:sldId id="282" r:id="rId16"/>
    <p:sldId id="277" r:id="rId17"/>
    <p:sldId id="278" r:id="rId18"/>
    <p:sldId id="271" r:id="rId19"/>
    <p:sldId id="273" r:id="rId20"/>
    <p:sldId id="267" r:id="rId21"/>
    <p:sldId id="268" r:id="rId22"/>
    <p:sldId id="281" r:id="rId23"/>
    <p:sldId id="285" r:id="rId24"/>
    <p:sldId id="286" r:id="rId25"/>
    <p:sldId id="275" r:id="rId26"/>
    <p:sldId id="280" r:id="rId27"/>
  </p:sldIdLst>
  <p:sldSz cx="9144000" cy="6858000" type="screen4x3"/>
  <p:notesSz cx="6858000" cy="9144000"/>
  <p:custDataLst>
    <p:tags r:id="rId2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13" userDrawn="1">
          <p15:clr>
            <a:srgbClr val="A4A3A4"/>
          </p15:clr>
        </p15:guide>
        <p15:guide id="4" pos="272" userDrawn="1">
          <p15:clr>
            <a:srgbClr val="A4A3A4"/>
          </p15:clr>
        </p15:guide>
        <p15:guide id="5" pos="5488" userDrawn="1">
          <p15:clr>
            <a:srgbClr val="A4A3A4"/>
          </p15:clr>
        </p15:guide>
        <p15:guide id="7" orient="horz" pos="37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uPNoPcJID0/Bg3oCEsKWCA+UGp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384D73A-9E70-18FB-CB77-4FECF009CE0F}" name="Mylène Ingwersen" initials="MI" userId="S::mylene.ingwersen@nl.abnamro.com::ce62b67f-d579-473e-893b-481d542de758" providerId="AD"/>
  <p188:author id="{0380C69B-89EC-86FF-2DEC-393ABDFE62D1}" name="Yash Mathradas (NL)" initials="YM(" userId="S::yash.mathradas@pwc.com::1d4b2c62-48f7-42f9-b7d0-b5a02608b5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  <a:srgbClr val="70AD47"/>
    <a:srgbClr val="FFC000"/>
    <a:srgbClr val="A5A5A5"/>
    <a:srgbClr val="F9F9FB"/>
    <a:srgbClr val="46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9AFC60-50C9-4815-A7BB-72CA93F6E5CF}">
  <a:tblStyle styleId="{0F9AFC60-50C9-4815-A7BB-72CA93F6E5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494" y="114"/>
      </p:cViewPr>
      <p:guideLst>
        <p:guide orient="horz" pos="2160"/>
        <p:guide pos="2880"/>
        <p:guide orient="horz" pos="913"/>
        <p:guide pos="272"/>
        <p:guide pos="5488"/>
        <p:guide orient="horz" pos="37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customschemas.google.com/relationships/presentationmetadata" Target="meta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lène Ingwersen" userId="ce62b67f-d579-473e-893b-481d542de758" providerId="ADAL" clId="{72A687C6-09CC-4874-83E3-EA61F07FED4F}"/>
    <pc:docChg chg="undo custSel addSld delSld modSld sldOrd">
      <pc:chgData name="Mylène Ingwersen" userId="ce62b67f-d579-473e-893b-481d542de758" providerId="ADAL" clId="{72A687C6-09CC-4874-83E3-EA61F07FED4F}" dt="2023-02-10T13:58:05.271" v="640" actId="14100"/>
      <pc:docMkLst>
        <pc:docMk/>
      </pc:docMkLst>
      <pc:sldChg chg="modSp mod">
        <pc:chgData name="Mylène Ingwersen" userId="ce62b67f-d579-473e-893b-481d542de758" providerId="ADAL" clId="{72A687C6-09CC-4874-83E3-EA61F07FED4F}" dt="2023-02-09T12:26:31.364" v="53" actId="20577"/>
        <pc:sldMkLst>
          <pc:docMk/>
          <pc:sldMk cId="0" sldId="258"/>
        </pc:sldMkLst>
        <pc:spChg chg="mod">
          <ac:chgData name="Mylène Ingwersen" userId="ce62b67f-d579-473e-893b-481d542de758" providerId="ADAL" clId="{72A687C6-09CC-4874-83E3-EA61F07FED4F}" dt="2023-02-09T12:25:27.804" v="0" actId="404"/>
          <ac:spMkLst>
            <pc:docMk/>
            <pc:sldMk cId="0" sldId="258"/>
            <ac:spMk id="192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0.909" v="1" actId="404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5:35.011" v="2" actId="404"/>
          <ac:spMkLst>
            <pc:docMk/>
            <pc:sldMk cId="0" sldId="258"/>
            <ac:spMk id="200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26:31.364" v="53" actId="20577"/>
          <ac:spMkLst>
            <pc:docMk/>
            <pc:sldMk cId="0" sldId="258"/>
            <ac:spMk id="201" creationId="{00000000-0000-0000-0000-000000000000}"/>
          </ac:spMkLst>
        </pc:spChg>
        <pc:grpChg chg="mod">
          <ac:chgData name="Mylène Ingwersen" userId="ce62b67f-d579-473e-893b-481d542de758" providerId="ADAL" clId="{72A687C6-09CC-4874-83E3-EA61F07FED4F}" dt="2023-02-09T12:25:51.312" v="4" actId="1076"/>
          <ac:grpSpMkLst>
            <pc:docMk/>
            <pc:sldMk cId="0" sldId="258"/>
            <ac:grpSpMk id="3" creationId="{D06452A8-D89F-41E0-BC0F-85F8EA6718B6}"/>
          </ac:grpSpMkLst>
        </pc:grpChg>
        <pc:grpChg chg="mod">
          <ac:chgData name="Mylène Ingwersen" userId="ce62b67f-d579-473e-893b-481d542de758" providerId="ADAL" clId="{72A687C6-09CC-4874-83E3-EA61F07FED4F}" dt="2023-02-09T12:25:56.066" v="5" actId="1076"/>
          <ac:grpSpMkLst>
            <pc:docMk/>
            <pc:sldMk cId="0" sldId="258"/>
            <ac:grpSpMk id="6" creationId="{0DFEDB23-A11C-4D00-B838-80704299B3AB}"/>
          </ac:grpSpMkLst>
        </pc:grpChg>
      </pc:sldChg>
      <pc:sldChg chg="modSp mod">
        <pc:chgData name="Mylène Ingwersen" userId="ce62b67f-d579-473e-893b-481d542de758" providerId="ADAL" clId="{72A687C6-09CC-4874-83E3-EA61F07FED4F}" dt="2023-02-09T13:01:05.939" v="422" actId="20577"/>
        <pc:sldMkLst>
          <pc:docMk/>
          <pc:sldMk cId="178190990" sldId="274"/>
        </pc:sldMkLst>
        <pc:spChg chg="mod">
          <ac:chgData name="Mylène Ingwersen" userId="ce62b67f-d579-473e-893b-481d542de758" providerId="ADAL" clId="{72A687C6-09CC-4874-83E3-EA61F07FED4F}" dt="2023-02-09T13:01:05.939" v="422" actId="20577"/>
          <ac:spMkLst>
            <pc:docMk/>
            <pc:sldMk cId="178190990" sldId="274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4:58.759" v="606" actId="114"/>
        <pc:sldMkLst>
          <pc:docMk/>
          <pc:sldMk cId="670506678" sldId="275"/>
        </pc:sldMkLst>
        <pc:spChg chg="mod">
          <ac:chgData name="Mylène Ingwersen" userId="ce62b67f-d579-473e-893b-481d542de758" providerId="ADAL" clId="{72A687C6-09CC-4874-83E3-EA61F07FED4F}" dt="2023-02-09T13:04:58.759" v="606" actId="114"/>
          <ac:spMkLst>
            <pc:docMk/>
            <pc:sldMk cId="670506678" sldId="275"/>
            <ac:spMk id="233" creationId="{00000000-0000-0000-0000-000000000000}"/>
          </ac:spMkLst>
        </pc:spChg>
      </pc:sldChg>
      <pc:sldChg chg="modSp mod">
        <pc:chgData name="Mylène Ingwersen" userId="ce62b67f-d579-473e-893b-481d542de758" providerId="ADAL" clId="{72A687C6-09CC-4874-83E3-EA61F07FED4F}" dt="2023-02-09T13:05:03.619" v="608" actId="114"/>
        <pc:sldMkLst>
          <pc:docMk/>
          <pc:sldMk cId="3283712523" sldId="276"/>
        </pc:sldMkLst>
        <pc:spChg chg="mod">
          <ac:chgData name="Mylène Ingwersen" userId="ce62b67f-d579-473e-893b-481d542de758" providerId="ADAL" clId="{72A687C6-09CC-4874-83E3-EA61F07FED4F}" dt="2023-02-09T13:05:03.619" v="608" actId="114"/>
          <ac:spMkLst>
            <pc:docMk/>
            <pc:sldMk cId="3283712523" sldId="276"/>
            <ac:spMk id="233" creationId="{00000000-0000-0000-0000-000000000000}"/>
          </ac:spMkLst>
        </pc:spChg>
      </pc:sldChg>
      <pc:sldChg chg="addSp delSp modSp mod ord">
        <pc:chgData name="Mylène Ingwersen" userId="ce62b67f-d579-473e-893b-481d542de758" providerId="ADAL" clId="{72A687C6-09CC-4874-83E3-EA61F07FED4F}" dt="2023-02-10T09:26:48.508" v="616" actId="1076"/>
        <pc:sldMkLst>
          <pc:docMk/>
          <pc:sldMk cId="2180205320" sldId="277"/>
        </pc:sldMkLst>
        <pc:spChg chg="add mod">
          <ac:chgData name="Mylène Ingwersen" userId="ce62b67f-d579-473e-893b-481d542de758" providerId="ADAL" clId="{72A687C6-09CC-4874-83E3-EA61F07FED4F}" dt="2023-02-10T09:26:48.508" v="616" actId="1076"/>
          <ac:spMkLst>
            <pc:docMk/>
            <pc:sldMk cId="2180205320" sldId="277"/>
            <ac:spMk id="2" creationId="{91AA5B60-8C8C-4880-9C49-FC6F580A4300}"/>
          </ac:spMkLst>
        </pc:spChg>
        <pc:spChg chg="add del">
          <ac:chgData name="Mylène Ingwersen" userId="ce62b67f-d579-473e-893b-481d542de758" providerId="ADAL" clId="{72A687C6-09CC-4874-83E3-EA61F07FED4F}" dt="2023-02-09T13:03:17.299" v="476"/>
          <ac:spMkLst>
            <pc:docMk/>
            <pc:sldMk cId="2180205320" sldId="277"/>
            <ac:spMk id="3" creationId="{A3314CF1-E7BB-43CA-99CD-FEFBDFE67163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2" creationId="{413E95F9-CAA5-41C5-8EEF-EDB182E50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3" creationId="{59CD1E9B-4C7B-4523-8354-8A22F9861EE7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6" creationId="{A6AECAA6-49D4-40A5-858B-8E3D3133A391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7" creationId="{02A5200D-2BBE-4CE7-A47E-3F38C4A5ED12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8" creationId="{245330F1-DA7F-4F56-961B-646D7D3A58C8}"/>
          </ac:spMkLst>
        </pc:spChg>
        <pc:spChg chg="add del mod topLvl">
          <ac:chgData name="Mylène Ingwersen" userId="ce62b67f-d579-473e-893b-481d542de758" providerId="ADAL" clId="{72A687C6-09CC-4874-83E3-EA61F07FED4F}" dt="2023-02-09T12:32:25.693" v="126" actId="478"/>
          <ac:spMkLst>
            <pc:docMk/>
            <pc:sldMk cId="2180205320" sldId="277"/>
            <ac:spMk id="19" creationId="{94C8151A-36B4-4CB2-A999-7C87000512C7}"/>
          </ac:spMkLst>
        </pc:spChg>
        <pc:spChg chg="mod">
          <ac:chgData name="Mylène Ingwersen" userId="ce62b67f-d579-473e-893b-481d542de758" providerId="ADAL" clId="{72A687C6-09CC-4874-83E3-EA61F07FED4F}" dt="2023-02-09T12:46:59.992" v="375" actId="20577"/>
          <ac:spMkLst>
            <pc:docMk/>
            <pc:sldMk cId="2180205320" sldId="277"/>
            <ac:spMk id="231" creationId="{00000000-0000-0000-0000-000000000000}"/>
          </ac:spMkLst>
        </pc:spChg>
        <pc:spChg chg="add del mod">
          <ac:chgData name="Mylène Ingwersen" userId="ce62b67f-d579-473e-893b-481d542de758" providerId="ADAL" clId="{72A687C6-09CC-4874-83E3-EA61F07FED4F}" dt="2023-02-09T13:05:39.732" v="614" actId="20577"/>
          <ac:spMkLst>
            <pc:docMk/>
            <pc:sldMk cId="2180205320" sldId="277"/>
            <ac:spMk id="233" creationId="{00000000-0000-0000-0000-000000000000}"/>
          </ac:spMkLst>
        </pc:spChg>
        <pc:grpChg chg="del">
          <ac:chgData name="Mylène Ingwersen" userId="ce62b67f-d579-473e-893b-481d542de758" providerId="ADAL" clId="{72A687C6-09CC-4874-83E3-EA61F07FED4F}" dt="2023-02-09T12:27:21.358" v="54" actId="165"/>
          <ac:grpSpMkLst>
            <pc:docMk/>
            <pc:sldMk cId="2180205320" sldId="277"/>
            <ac:grpSpMk id="10" creationId="{E5116130-7F34-4563-8024-3846D91BF18E}"/>
          </ac:grpSpMkLst>
        </pc:grp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4" creationId="{035C9B03-41B2-4165-BC46-6C8A9119A78E}"/>
          </ac:picMkLst>
        </pc:picChg>
        <pc:picChg chg="add del mod topLvl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15" creationId="{0F0C3A3B-B44E-4835-89BC-353C7A35CC9F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0" creationId="{EB6A36C7-F41F-4070-85B6-1D256814E436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1" creationId="{B57C332C-4606-40BC-9EE5-E5DECE299C69}"/>
          </ac:picMkLst>
        </pc:picChg>
        <pc:picChg chg="add del mod topLvl">
          <ac:chgData name="Mylène Ingwersen" userId="ce62b67f-d579-473e-893b-481d542de758" providerId="ADAL" clId="{72A687C6-09CC-4874-83E3-EA61F07FED4F}" dt="2023-02-09T12:32:25.693" v="126" actId="478"/>
          <ac:picMkLst>
            <pc:docMk/>
            <pc:sldMk cId="2180205320" sldId="277"/>
            <ac:picMk id="22" creationId="{D1C8206E-BE84-4A83-86A4-63C381DBB33B}"/>
          </ac:picMkLst>
        </pc:picChg>
        <pc:picChg chg="add del mod">
          <ac:chgData name="Mylène Ingwersen" userId="ce62b67f-d579-473e-893b-481d542de758" providerId="ADAL" clId="{72A687C6-09CC-4874-83E3-EA61F07FED4F}" dt="2023-02-09T12:32:26.966" v="127" actId="478"/>
          <ac:picMkLst>
            <pc:docMk/>
            <pc:sldMk cId="2180205320" sldId="277"/>
            <ac:picMk id="26" creationId="{63A27E34-8931-4E1B-A37C-5F2321B905ED}"/>
          </ac:picMkLst>
        </pc:picChg>
      </pc:sldChg>
      <pc:sldChg chg="addSp delSp modSp mod">
        <pc:chgData name="Mylène Ingwersen" userId="ce62b67f-d579-473e-893b-481d542de758" providerId="ADAL" clId="{72A687C6-09CC-4874-83E3-EA61F07FED4F}" dt="2023-02-10T13:58:05.271" v="640" actId="14100"/>
        <pc:sldMkLst>
          <pc:docMk/>
          <pc:sldMk cId="3004754694" sldId="278"/>
        </pc:sldMkLst>
        <pc:spChg chg="add del mod">
          <ac:chgData name="Mylène Ingwersen" userId="ce62b67f-d579-473e-893b-481d542de758" providerId="ADAL" clId="{72A687C6-09CC-4874-83E3-EA61F07FED4F}" dt="2023-02-10T13:57:36.580" v="633" actId="478"/>
          <ac:spMkLst>
            <pc:docMk/>
            <pc:sldMk cId="3004754694" sldId="278"/>
            <ac:spMk id="2" creationId="{C7F59FE8-B16A-4750-8986-BA6DB3CB5053}"/>
          </ac:spMkLst>
        </pc:spChg>
        <pc:spChg chg="add mod">
          <ac:chgData name="Mylène Ingwersen" userId="ce62b67f-d579-473e-893b-481d542de758" providerId="ADAL" clId="{72A687C6-09CC-4874-83E3-EA61F07FED4F}" dt="2023-02-10T13:58:05.271" v="640" actId="14100"/>
          <ac:spMkLst>
            <pc:docMk/>
            <pc:sldMk cId="3004754694" sldId="278"/>
            <ac:spMk id="3" creationId="{257E5A0C-0D62-5D01-8D0C-65FB51993E17}"/>
          </ac:spMkLst>
        </pc:spChg>
        <pc:spChg chg="mod">
          <ac:chgData name="Mylène Ingwersen" userId="ce62b67f-d579-473e-893b-481d542de758" providerId="ADAL" clId="{72A687C6-09CC-4874-83E3-EA61F07FED4F}" dt="2023-02-10T09:27:04.626" v="618" actId="14100"/>
          <ac:spMkLst>
            <pc:docMk/>
            <pc:sldMk cId="3004754694" sldId="278"/>
            <ac:spMk id="23" creationId="{0341DA4D-2D2F-49F3-9402-55BA2F5FCBD7}"/>
          </ac:spMkLst>
        </pc:spChg>
        <pc:spChg chg="mod">
          <ac:chgData name="Mylène Ingwersen" userId="ce62b67f-d579-473e-893b-481d542de758" providerId="ADAL" clId="{72A687C6-09CC-4874-83E3-EA61F07FED4F}" dt="2023-02-09T12:31:53.382" v="115" actId="20577"/>
          <ac:spMkLst>
            <pc:docMk/>
            <pc:sldMk cId="3004754694" sldId="278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2:58:04.673" v="395" actId="20577"/>
          <ac:spMkLst>
            <pc:docMk/>
            <pc:sldMk cId="3004754694" sldId="278"/>
            <ac:spMk id="233" creationId="{00000000-0000-0000-0000-000000000000}"/>
          </ac:spMkLst>
        </pc:spChg>
      </pc:sldChg>
      <pc:sldChg chg="modSp add mod ord">
        <pc:chgData name="Mylène Ingwersen" userId="ce62b67f-d579-473e-893b-481d542de758" providerId="ADAL" clId="{72A687C6-09CC-4874-83E3-EA61F07FED4F}" dt="2023-02-09T13:05:26.864" v="612" actId="113"/>
        <pc:sldMkLst>
          <pc:docMk/>
          <pc:sldMk cId="1991476025" sldId="279"/>
        </pc:sldMkLst>
        <pc:spChg chg="mod">
          <ac:chgData name="Mylène Ingwersen" userId="ce62b67f-d579-473e-893b-481d542de758" providerId="ADAL" clId="{72A687C6-09CC-4874-83E3-EA61F07FED4F}" dt="2023-02-09T12:46:56.925" v="373" actId="20577"/>
          <ac:spMkLst>
            <pc:docMk/>
            <pc:sldMk cId="1991476025" sldId="279"/>
            <ac:spMk id="231" creationId="{00000000-0000-0000-0000-000000000000}"/>
          </ac:spMkLst>
        </pc:spChg>
        <pc:spChg chg="mod">
          <ac:chgData name="Mylène Ingwersen" userId="ce62b67f-d579-473e-893b-481d542de758" providerId="ADAL" clId="{72A687C6-09CC-4874-83E3-EA61F07FED4F}" dt="2023-02-09T13:05:26.864" v="612" actId="113"/>
          <ac:spMkLst>
            <pc:docMk/>
            <pc:sldMk cId="1991476025" sldId="279"/>
            <ac:spMk id="233" creationId="{00000000-0000-0000-0000-000000000000}"/>
          </ac:spMkLst>
        </pc:spChg>
      </pc:sldChg>
      <pc:sldChg chg="new del">
        <pc:chgData name="Mylène Ingwersen" userId="ce62b67f-d579-473e-893b-481d542de758" providerId="ADAL" clId="{72A687C6-09CC-4874-83E3-EA61F07FED4F}" dt="2023-02-09T12:31:59.326" v="120" actId="47"/>
        <pc:sldMkLst>
          <pc:docMk/>
          <pc:sldMk cId="3066985983" sldId="279"/>
        </pc:sldMkLst>
      </pc:sldChg>
    </pc:docChg>
  </pc:docChgLst>
  <pc:docChgLst>
    <pc:chgData name="Laura van Liere (NL)" userId="S::laura.van.liere@pwc.com::7c2b39b3-e7f1-4ba9-8b71-fda102fc7437" providerId="AD" clId="Web-{1189E855-CE1A-4787-8962-A483A730104F}"/>
    <pc:docChg chg="modSld">
      <pc:chgData name="Laura van Liere (NL)" userId="S::laura.van.liere@pwc.com::7c2b39b3-e7f1-4ba9-8b71-fda102fc7437" providerId="AD" clId="Web-{1189E855-CE1A-4787-8962-A483A730104F}" dt="2023-02-13T18:32:13.202" v="5"/>
      <pc:docMkLst>
        <pc:docMk/>
      </pc:docMkLst>
      <pc:sldChg chg="modSp">
        <pc:chgData name="Laura van Liere (NL)" userId="S::laura.van.liere@pwc.com::7c2b39b3-e7f1-4ba9-8b71-fda102fc7437" providerId="AD" clId="Web-{1189E855-CE1A-4787-8962-A483A730104F}" dt="2023-02-13T18:32:13.202" v="5"/>
        <pc:sldMkLst>
          <pc:docMk/>
          <pc:sldMk cId="459741694" sldId="273"/>
        </pc:sldMkLst>
        <pc:graphicFrameChg chg="mod modGraphic">
          <ac:chgData name="Laura van Liere (NL)" userId="S::laura.van.liere@pwc.com::7c2b39b3-e7f1-4ba9-8b71-fda102fc7437" providerId="AD" clId="Web-{1189E855-CE1A-4787-8962-A483A730104F}" dt="2023-02-13T18:32:13.202" v="5"/>
          <ac:graphicFrameMkLst>
            <pc:docMk/>
            <pc:sldMk cId="459741694" sldId="273"/>
            <ac:graphicFrameMk id="2" creationId="{2B7A7A07-6E0C-4BF0-B38D-8573B0E69D61}"/>
          </ac:graphicFrameMkLst>
        </pc:graphicFrameChg>
      </pc:sldChg>
    </pc:docChg>
  </pc:docChgLst>
  <pc:docChgLst>
    <pc:chgData name="Annabel de Goede (NL)" userId="bf7bf6ef-7dd5-4617-98b8-24ddca8faa26" providerId="ADAL" clId="{87507458-FB4A-4DD7-A8A6-9F58D04363CF}"/>
    <pc:docChg chg="custSel replTag">
      <pc:chgData name="Annabel de Goede (NL)" userId="bf7bf6ef-7dd5-4617-98b8-24ddca8faa26" providerId="ADAL" clId="{87507458-FB4A-4DD7-A8A6-9F58D04363CF}" dt="2023-07-05T14:22:35.605" v="101"/>
      <pc:docMkLst>
        <pc:docMk/>
      </pc:docMkLst>
    </pc:docChg>
  </pc:docChgLst>
  <pc:docChgLst>
    <pc:chgData name="Stijn Ticheloven (NL)" userId="8a758883-c6f9-4c9a-b9e5-db4d8ed99a45" providerId="ADAL" clId="{E0A45A87-EF9D-4DD3-9FA9-377B90CC47A1}"/>
    <pc:docChg chg="undo custSel modSld replTag">
      <pc:chgData name="Stijn Ticheloven (NL)" userId="8a758883-c6f9-4c9a-b9e5-db4d8ed99a45" providerId="ADAL" clId="{E0A45A87-EF9D-4DD3-9FA9-377B90CC47A1}" dt="2023-02-10T08:57:42.482" v="66"/>
      <pc:docMkLst>
        <pc:docMk/>
      </pc:docMkLst>
      <pc:sldChg chg="modSp mod">
        <pc:chgData name="Stijn Ticheloven (NL)" userId="8a758883-c6f9-4c9a-b9e5-db4d8ed99a45" providerId="ADAL" clId="{E0A45A87-EF9D-4DD3-9FA9-377B90CC47A1}" dt="2023-02-10T08:33:49.793" v="51" actId="1076"/>
        <pc:sldMkLst>
          <pc:docMk/>
          <pc:sldMk cId="670506678" sldId="275"/>
        </pc:sldMkLst>
        <pc:picChg chg="mod">
          <ac:chgData name="Stijn Ticheloven (NL)" userId="8a758883-c6f9-4c9a-b9e5-db4d8ed99a45" providerId="ADAL" clId="{E0A45A87-EF9D-4DD3-9FA9-377B90CC47A1}" dt="2023-02-10T08:33:49.793" v="51" actId="1076"/>
          <ac:picMkLst>
            <pc:docMk/>
            <pc:sldMk cId="670506678" sldId="275"/>
            <ac:picMk id="38" creationId="{D86B2DCE-5D38-480C-8751-705CD9068859}"/>
          </ac:picMkLst>
        </pc:picChg>
      </pc:sldChg>
    </pc:docChg>
  </pc:docChgLst>
  <pc:docChgLst>
    <pc:chgData name="Laura van Liere (NL)" userId="S::laura.van.liere@pwc.com::7c2b39b3-e7f1-4ba9-8b71-fda102fc7437" providerId="AD" clId="Web-{2A29337D-4CBD-41DB-20CD-912C125F2521}"/>
    <pc:docChg chg="modSld">
      <pc:chgData name="Laura van Liere (NL)" userId="S::laura.van.liere@pwc.com::7c2b39b3-e7f1-4ba9-8b71-fda102fc7437" providerId="AD" clId="Web-{2A29337D-4CBD-41DB-20CD-912C125F2521}" dt="2023-02-09T09:04:10.643" v="84" actId="20577"/>
      <pc:docMkLst>
        <pc:docMk/>
      </pc:docMkLst>
      <pc:sldChg chg="modSp">
        <pc:chgData name="Laura van Liere (NL)" userId="S::laura.van.liere@pwc.com::7c2b39b3-e7f1-4ba9-8b71-fda102fc7437" providerId="AD" clId="Web-{2A29337D-4CBD-41DB-20CD-912C125F2521}" dt="2023-02-09T09:04:10.643" v="84" actId="20577"/>
        <pc:sldMkLst>
          <pc:docMk/>
          <pc:sldMk cId="3283712523" sldId="276"/>
        </pc:sldMkLst>
        <pc:spChg chg="mod">
          <ac:chgData name="Laura van Liere (NL)" userId="S::laura.van.liere@pwc.com::7c2b39b3-e7f1-4ba9-8b71-fda102fc7437" providerId="AD" clId="Web-{2A29337D-4CBD-41DB-20CD-912C125F2521}" dt="2023-02-09T09:04:10.643" v="84" actId="20577"/>
          <ac:spMkLst>
            <pc:docMk/>
            <pc:sldMk cId="3283712523" sldId="276"/>
            <ac:spMk id="231" creationId="{00000000-0000-0000-0000-000000000000}"/>
          </ac:spMkLst>
        </pc:spChg>
      </pc:sldChg>
      <pc:sldChg chg="modSp">
        <pc:chgData name="Laura van Liere (NL)" userId="S::laura.van.liere@pwc.com::7c2b39b3-e7f1-4ba9-8b71-fda102fc7437" providerId="AD" clId="Web-{2A29337D-4CBD-41DB-20CD-912C125F2521}" dt="2023-02-09T09:04:07.127" v="81" actId="1076"/>
        <pc:sldMkLst>
          <pc:docMk/>
          <pc:sldMk cId="2180205320" sldId="277"/>
        </pc:sldMkLst>
        <pc:grpChg chg="mod">
          <ac:chgData name="Laura van Liere (NL)" userId="S::laura.van.liere@pwc.com::7c2b39b3-e7f1-4ba9-8b71-fda102fc7437" providerId="AD" clId="Web-{2A29337D-4CBD-41DB-20CD-912C125F2521}" dt="2023-02-09T09:02:27.140" v="61" actId="1076"/>
          <ac:grpSpMkLst>
            <pc:docMk/>
            <pc:sldMk cId="2180205320" sldId="277"/>
            <ac:grpSpMk id="10" creationId="{E5116130-7F34-4563-8024-3846D91BF18E}"/>
          </ac:grpSpMkLst>
        </pc:grpChg>
        <pc:picChg chg="mod">
          <ac:chgData name="Laura van Liere (NL)" userId="S::laura.van.liere@pwc.com::7c2b39b3-e7f1-4ba9-8b71-fda102fc7437" providerId="AD" clId="Web-{2A29337D-4CBD-41DB-20CD-912C125F2521}" dt="2023-02-09T09:03:43.408" v="75" actId="1076"/>
          <ac:picMkLst>
            <pc:docMk/>
            <pc:sldMk cId="2180205320" sldId="277"/>
            <ac:picMk id="21" creationId="{B57C332C-4606-40BC-9EE5-E5DECE299C69}"/>
          </ac:picMkLst>
        </pc:picChg>
        <pc:picChg chg="mod">
          <ac:chgData name="Laura van Liere (NL)" userId="S::laura.van.liere@pwc.com::7c2b39b3-e7f1-4ba9-8b71-fda102fc7437" providerId="AD" clId="Web-{2A29337D-4CBD-41DB-20CD-912C125F2521}" dt="2023-02-09T09:04:07.127" v="81" actId="1076"/>
          <ac:picMkLst>
            <pc:docMk/>
            <pc:sldMk cId="2180205320" sldId="277"/>
            <ac:picMk id="22" creationId="{D1C8206E-BE84-4A83-86A4-63C381DBB33B}"/>
          </ac:picMkLst>
        </pc:picChg>
      </pc:sldChg>
    </pc:docChg>
  </pc:docChgLst>
  <pc:docChgLst>
    <pc:chgData name="Annabel de Goede (NL)" userId="bf7bf6ef-7dd5-4617-98b8-24ddca8faa26" providerId="ADAL" clId="{E08CE810-3D75-4DB4-9B08-F13960DC3418}"/>
    <pc:docChg chg="custSel replTag">
      <pc:chgData name="Annabel de Goede (NL)" userId="bf7bf6ef-7dd5-4617-98b8-24ddca8faa26" providerId="ADAL" clId="{E08CE810-3D75-4DB4-9B08-F13960DC3418}" dt="2023-02-10T17:14:43.428" v="14"/>
      <pc:docMkLst>
        <pc:docMk/>
      </pc:docMkLst>
    </pc:docChg>
  </pc:docChgLst>
</pc:chgInfo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D2B310E-A893-47C6-8235-DEAB520DCB87}" authorId="{0380C69B-89EC-86FF-2DEC-393ABDFE62D1}" created="2023-09-13T09:00:01.13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8"/>
      <ac:spMk id="201" creationId="{00000000-0000-0000-0000-000000000000}"/>
      <ac:txMk cp="473" len="10">
        <ac:context len="556" hash="1503542695"/>
      </ac:txMk>
    </ac:txMkLst>
    <p188:pos x="4914524" y="1846787"/>
    <p188:txBody>
      <a:bodyPr/>
      <a:lstStyle/>
      <a:p>
        <a:r>
          <a:rPr lang="nl-NL"/>
          <a:t>Is it still seven-step?</a:t>
        </a:r>
      </a:p>
    </p188:txBody>
  </p188:cm>
</p188:cmLst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6E8357-DD0F-41B4-B9B6-D0F97F3FAFF5}" authorId="{0380C69B-89EC-86FF-2DEC-393ABDFE62D1}" created="2023-08-29T11:01:46.0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24" creationId="{E9AA0371-9CB1-453C-A928-AA4C7747EA0A}"/>
      <ac:txMk cp="0" len="21">
        <ac:context len="22" hash="367676999"/>
      </ac:txMk>
    </ac:txMkLst>
    <p188:pos x="1912218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0E_F73908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E73A6B-A1EA-43DB-B95B-29D2E01D6768}" authorId="{0380C69B-89EC-86FF-2DEC-393ABDFE62D1}" created="2023-08-29T11:01:57.4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47710103" sldId="270"/>
      <ac:spMk id="10" creationId="{A876490F-EC06-41E2-9D1B-AA946EF52532}"/>
      <ac:txMk cp="10" len="10">
        <ac:context len="21" hash="1066327972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1_1B6719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6DC076-D293-4147-A91B-864F7EFEC764}" authorId="{0380C69B-89EC-86FF-2DEC-393ABDFE62D1}" created="2023-08-29T11:45:21.7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9741694" sldId="273"/>
      <ac:graphicFrameMk id="2" creationId="{2B7A7A07-6E0C-4BF0-B38D-8573B0E69D61}"/>
      <ac:tblMk/>
      <ac:tcMk rowId="2156678110" colId="1424610415"/>
      <ac:txMk cp="0" len="10">
        <ac:context len="11" hash="3513246834"/>
      </ac:txMk>
    </ac:txMkLst>
    <p188:pos x="5171631" y="2327296"/>
    <p188:txBody>
      <a:bodyPr/>
      <a:lstStyle/>
      <a:p>
        <a:r>
          <a:rPr lang="nl-NL"/>
          <a:t>Change timeline</a:t>
        </a:r>
      </a:p>
    </p188:txBody>
  </p188:cm>
</p188:cmLst>
</file>

<file path=ppt/comments/modernComment_112_A9EFA8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5A5C6F6-875F-48E4-BB48-C317C7663E5E}" authorId="{0380C69B-89EC-86FF-2DEC-393ABDFE62D1}" created="2023-08-29T11:02:06.14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78190990" sldId="274"/>
      <ac:spMk id="11" creationId="{A76270F9-2959-491B-8E47-E9567341BC43}"/>
      <ac:txMk cp="10" len="10">
        <ac:context len="21" hash="3574978921"/>
      </ac:txMk>
    </ac:txMkLst>
    <p188:pos x="1818499" y="331069"/>
    <p188:txBody>
      <a:bodyPr/>
      <a:lstStyle/>
      <a:p>
        <a:r>
          <a:rPr lang="nl-NL"/>
          <a:t>Adjust date</a:t>
        </a:r>
      </a:p>
    </p188:txBody>
  </p188:cm>
</p188:cmLst>
</file>

<file path=ppt/comments/modernComment_115_81F34B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7BFAB7-B698-45B7-BA08-DCA832DB75BD}" authorId="{0380C69B-89EC-86FF-2DEC-393ABDFE62D1}" created="2023-08-29T11:42:55.29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80205320" sldId="277"/>
      <ac:spMk id="233" creationId="{00000000-0000-0000-0000-000000000000}"/>
      <ac:txMk cp="201" len="19">
        <ac:context len="1110" hash="590274562"/>
      </ac:txMk>
    </ac:txMkLst>
    <p188:pos x="4538585" y="1137820"/>
    <p188:txBody>
      <a:bodyPr/>
      <a:lstStyle/>
      <a:p>
        <a:r>
          <a:rPr lang="nl-NL"/>
          <a:t>Change file name</a:t>
        </a:r>
      </a:p>
    </p188:txBody>
  </p188:cm>
  <p188:cm id="{F44C694C-3263-4F53-9D9D-755729F761A2}" authorId="{0380C69B-89EC-86FF-2DEC-393ABDFE62D1}" created="2023-09-13T08:17:16.31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180205320" sldId="277"/>
      <ac:spMk id="233" creationId="{00000000-0000-0000-0000-000000000000}"/>
      <ac:txMk cp="0" len="153">
        <ac:context len="1110" hash="590274562"/>
      </ac:txMk>
    </ac:txMkLst>
    <p188:txBody>
      <a:bodyPr/>
      <a:lstStyle/>
      <a:p>
        <a:r>
          <a:rPr lang="nl-NL"/>
          <a:t>Change instructions if we use DataCamp Workspace or GitHub repo</a:t>
        </a:r>
      </a:p>
    </p188:txBody>
  </p188:cm>
</p188:cmLst>
</file>

<file path=ppt/comments/modernComment_11A_A7A5FAF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F2F637-722D-4375-B75F-34EE403BBC96}" authorId="{0380C69B-89EC-86FF-2DEC-393ABDFE62D1}" created="2023-08-29T11:09:42.89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812672765" sldId="282"/>
      <ac:spMk id="233" creationId="{00000000-0000-0000-0000-000000000000}"/>
      <ac:txMk cp="45" len="20">
        <ac:context len="66" hash="1410253881"/>
      </ac:txMk>
    </ac:txMkLst>
    <p188:pos x="6423876" y="190672"/>
    <p188:replyLst>
      <p188:reply id="{3DE7D6D7-9EA0-4592-AD96-70F26247E6ED}" authorId="{0380C69B-89EC-86FF-2DEC-393ABDFE62D1}" created="2023-09-04T12:25:22.599">
        <p188:txBody>
          <a:bodyPr/>
          <a:lstStyle/>
          <a:p>
            <a:r>
              <a:rPr lang="nl-NL"/>
              <a:t>Probab;y the StarterTemplate.xlsx</a:t>
            </a:r>
          </a:p>
        </p188:txBody>
      </p188:reply>
    </p188:replyLst>
    <p188:txBody>
      <a:bodyPr/>
      <a:lstStyle/>
      <a:p>
        <a:r>
          <a:rPr lang="nl-NL"/>
          <a:t>Change file name</a:t>
        </a:r>
      </a:p>
    </p188:txBody>
  </p188:cm>
</p188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1814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7797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167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0037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3838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6424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7119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efe53979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eefe53979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efe53979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eefe53979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7987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002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efe53979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eefe53979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6556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064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54544fae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7" name="Google Shape;227;g954544fae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15263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1 ">
  <p:cSld name="Titeldia 1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22" name="Google Shape;22;p1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" name="Google Shape;23;p17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" name="Google Shape;24;p17" descr="e:\Users\Studio Max\Desktop\NYE16011-01_Nyenrode Powerpoint map\content ppt\Nyenrode_HR-116-kopie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61490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7"/>
          <p:cNvSpPr/>
          <p:nvPr/>
        </p:nvSpPr>
        <p:spPr>
          <a:xfrm>
            <a:off x="0" y="4997303"/>
            <a:ext cx="9144000" cy="1168002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sldNum" idx="12"/>
          </p:nvPr>
        </p:nvSpPr>
        <p:spPr>
          <a:xfrm>
            <a:off x="0" y="6592267"/>
            <a:ext cx="9144000" cy="26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1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a">
  <p:cSld name="Titeldia 6a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7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27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14" name="Google Shape;114;p27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5" name="Google Shape;115;p27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27"/>
          <p:cNvSpPr txBox="1">
            <a:spLocks noGrp="1"/>
          </p:cNvSpPr>
          <p:nvPr>
            <p:ph type="ctrTitle"/>
          </p:nvPr>
        </p:nvSpPr>
        <p:spPr>
          <a:xfrm>
            <a:off x="467544" y="2302000"/>
            <a:ext cx="8444400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2">
  <p:cSld name="Diamodel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8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 b="8437"/>
          <a:stretch/>
        </p:blipFill>
        <p:spPr>
          <a:xfrm>
            <a:off x="0" y="-252607"/>
            <a:ext cx="9144000" cy="370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457200" y="3717032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body" idx="1"/>
          </p:nvPr>
        </p:nvSpPr>
        <p:spPr>
          <a:xfrm>
            <a:off x="3275856" y="3717032"/>
            <a:ext cx="2880320" cy="185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AutoNum type="arabicPeriod"/>
              <a:defRPr>
                <a:solidFill>
                  <a:srgbClr val="365172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3">
  <p:cSld name="Diamodel 3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9" descr="e:\Users\Studio Max\Desktop\NYE16011-01_Nyenrode Powerpoint map\content ppt\_SAN5830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27384"/>
            <a:ext cx="9143999" cy="688538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>
            <a:spLocks noGrp="1"/>
          </p:cNvSpPr>
          <p:nvPr>
            <p:ph type="ctrTitle"/>
          </p:nvPr>
        </p:nvSpPr>
        <p:spPr>
          <a:xfrm>
            <a:off x="1" y="1772816"/>
            <a:ext cx="9143999" cy="121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6">
  <p:cSld name="Diamodel 6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457200" y="692696"/>
            <a:ext cx="785921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467544" y="1412776"/>
            <a:ext cx="7848872" cy="453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7">
  <p:cSld name="Diamodel 7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3635896" y="1786806"/>
            <a:ext cx="5184576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1"/>
          </p:nvPr>
        </p:nvSpPr>
        <p:spPr>
          <a:xfrm>
            <a:off x="3635896" y="2492896"/>
            <a:ext cx="5184576" cy="3085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8">
  <p:cSld name="Diamodel 8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3" descr="e:\Users\Studio Max\Desktop\NYE16011-01_Nyenrode Powerpoint map\content ppt\Nyenrode_HR-99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17148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457199" y="2924945"/>
            <a:ext cx="7859217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body" idx="1"/>
          </p:nvPr>
        </p:nvSpPr>
        <p:spPr>
          <a:xfrm>
            <a:off x="457200" y="3645024"/>
            <a:ext cx="7859216" cy="2005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9">
  <p:cSld name="Diamodel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4" descr="e:\Users\Studio Max\Desktop\NYE16011-01_Nyenrode Powerpoint map\content ppt\_SAN573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43408"/>
            <a:ext cx="9144000" cy="404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4"/>
          <p:cNvSpPr txBox="1">
            <a:spLocks noGrp="1"/>
          </p:cNvSpPr>
          <p:nvPr>
            <p:ph type="title"/>
          </p:nvPr>
        </p:nvSpPr>
        <p:spPr>
          <a:xfrm>
            <a:off x="457200" y="4163070"/>
            <a:ext cx="807524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4"/>
          <p:cNvSpPr txBox="1">
            <a:spLocks noGrp="1"/>
          </p:cNvSpPr>
          <p:nvPr>
            <p:ph type="body" idx="1"/>
          </p:nvPr>
        </p:nvSpPr>
        <p:spPr>
          <a:xfrm>
            <a:off x="1115616" y="4744885"/>
            <a:ext cx="7416824" cy="1348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0">
  <p:cSld name="Diamodel 10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>
            <a:spLocks noGrp="1"/>
          </p:cNvSpPr>
          <p:nvPr>
            <p:ph type="title"/>
          </p:nvPr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body" idx="1"/>
          </p:nvPr>
        </p:nvSpPr>
        <p:spPr>
          <a:xfrm>
            <a:off x="432000" y="1556793"/>
            <a:ext cx="7848872" cy="288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>
                <a:solidFill>
                  <a:schemeClr val="dk1"/>
                </a:solidFill>
              </a:defRPr>
            </a:lvl3pPr>
            <a:lvl4pPr marL="1828800" lvl="3" indent="-3175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oeg eigen afbeelding in">
  <p:cSld name="Voeg eigen afbeelding i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8" descr="Shoot (27 van 38)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18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35" name="Google Shape;35;p18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6" name="Google Shape;36;p18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8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model 1">
  <p:cSld name="Diamodel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0" y="1412776"/>
            <a:ext cx="91440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i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i="1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i="1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i="1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i="1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2 ">
  <p:cSld name="Titeldia 2 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21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4688959"/>
            <a:ext cx="9144000" cy="1476346"/>
          </a:xfrm>
          <a:prstGeom prst="rect">
            <a:avLst/>
          </a:prstGeom>
          <a:gradFill>
            <a:gsLst>
              <a:gs pos="0">
                <a:srgbClr val="E6E9F0"/>
              </a:gs>
              <a:gs pos="71000">
                <a:srgbClr val="F7F9FB"/>
              </a:gs>
              <a:gs pos="100000">
                <a:srgbClr val="F7F9FB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1"/>
          <p:cNvSpPr txBox="1">
            <a:spLocks noGrp="1"/>
          </p:cNvSpPr>
          <p:nvPr>
            <p:ph type="ctrTitle"/>
          </p:nvPr>
        </p:nvSpPr>
        <p:spPr>
          <a:xfrm>
            <a:off x="107504" y="4869160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  <a:defRPr sz="20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1"/>
          <p:cNvSpPr txBox="1"/>
          <p:nvPr/>
        </p:nvSpPr>
        <p:spPr>
          <a:xfrm>
            <a:off x="108000" y="6381328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21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56" name="Google Shape;56;p21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" name="Google Shape;57;p21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21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3">
  <p:cSld name="Titeldia 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2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22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62" name="Google Shape;62;p22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3" name="Google Shape;63;p22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22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2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dia 3">
  <p:cSld name="1_Titeldia 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23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72" name="Google Shape;72;p23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3" name="Google Shape;73;p23" descr="e:\Users\Studio Max\Desktop\NyenrodeLogoFCDiap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23"/>
          <p:cNvSpPr txBox="1">
            <a:spLocks noGrp="1"/>
          </p:cNvSpPr>
          <p:nvPr>
            <p:ph type="ctrTitle"/>
          </p:nvPr>
        </p:nvSpPr>
        <p:spPr>
          <a:xfrm>
            <a:off x="716648" y="2895079"/>
            <a:ext cx="788780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ubTitle" idx="1"/>
          </p:nvPr>
        </p:nvSpPr>
        <p:spPr>
          <a:xfrm>
            <a:off x="716648" y="3284984"/>
            <a:ext cx="78878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3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4">
  <p:cSld name="Titeldia 4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4" descr="e:\Users\Studio Max\Desktop\NYE16011-01_Nyenrode Powerpoint map\content ppt\Nyenrode_HR-116-kopie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6133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24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83" name="Google Shape;83;p24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24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24"/>
          <p:cNvSpPr txBox="1">
            <a:spLocks noGrp="1"/>
          </p:cNvSpPr>
          <p:nvPr>
            <p:ph type="ctrTitle"/>
          </p:nvPr>
        </p:nvSpPr>
        <p:spPr>
          <a:xfrm>
            <a:off x="716400" y="2708920"/>
            <a:ext cx="819554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  <a:defRPr sz="28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ubTitle" idx="1"/>
          </p:nvPr>
        </p:nvSpPr>
        <p:spPr>
          <a:xfrm>
            <a:off x="716400" y="3501008"/>
            <a:ext cx="819554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200"/>
              <a:buNone/>
              <a:defRPr sz="2200">
                <a:solidFill>
                  <a:srgbClr val="365172"/>
                </a:solidFill>
              </a:defRPr>
            </a:lvl1pPr>
            <a:lvl2pPr lvl="1" algn="ctr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4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5">
  <p:cSld name="Titeldia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5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93" name="Google Shape;93;p25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4" name="Google Shape;94;p25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25"/>
          <p:cNvSpPr txBox="1">
            <a:spLocks noGrp="1"/>
          </p:cNvSpPr>
          <p:nvPr>
            <p:ph type="ctrTitle"/>
          </p:nvPr>
        </p:nvSpPr>
        <p:spPr>
          <a:xfrm>
            <a:off x="467544" y="836712"/>
            <a:ext cx="5616624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5" descr="e:\Users\Studio Max\Desktop\NYE16011-01_Nyenrode Powerpoint map\content ppt\Nyenrode-–-wape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57925" y="829273"/>
            <a:ext cx="2886075" cy="49759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 6">
  <p:cSld name="Titeldia 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6" descr="e:\Users\Studio Max\Desktop\NYE16011-01_Nyenrode Powerpoint map\content ppt\_SAN503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3999" cy="61337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04" name="Google Shape;104;p2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26" descr="e:\Users\Studio Max\Desktop\NyenrodeLogoFCDiap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26"/>
          <p:cNvSpPr txBox="1">
            <a:spLocks noGrp="1"/>
          </p:cNvSpPr>
          <p:nvPr>
            <p:ph type="ctrTitle"/>
          </p:nvPr>
        </p:nvSpPr>
        <p:spPr>
          <a:xfrm>
            <a:off x="467544" y="2302001"/>
            <a:ext cx="8444400" cy="91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>
                <a:solidFill>
                  <a:srgbClr val="36517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6"/>
          <p:cNvSpPr txBox="1"/>
          <p:nvPr/>
        </p:nvSpPr>
        <p:spPr>
          <a:xfrm>
            <a:off x="108000" y="6405949"/>
            <a:ext cx="338437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NYENRODE. A REWARD FOR LIFE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7291">
            <a:alpha val="3921"/>
          </a:srgb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16"/>
          <p:cNvGraphicFramePr/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9" imgW="1588" imgH="1588" progId="TCLayout.ActiveDocument.1">
                  <p:embed/>
                </p:oleObj>
              </mc:Choice>
              <mc:Fallback>
                <p:oleObj name="think-cell Slide" r:id="rId19" imgW="1588" imgH="1588" progId="TCLayout.ActiveDocument.1">
                  <p:embed/>
                  <p:pic>
                    <p:nvPicPr>
                      <p:cNvPr id="10" name="Google Shape;10;p16"/>
                      <p:cNvPicPr preferRelativeResize="0"/>
                      <p:nvPr/>
                    </p:nvPicPr>
                    <p:blipFill rotWithShape="1">
                      <a:blip r:embed="rId20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Google Shape;11;p16"/>
          <p:cNvGrpSpPr/>
          <p:nvPr/>
        </p:nvGrpSpPr>
        <p:grpSpPr>
          <a:xfrm>
            <a:off x="1" y="6133762"/>
            <a:ext cx="9143999" cy="724237"/>
            <a:chOff x="1" y="6133762"/>
            <a:chExt cx="9143999" cy="724237"/>
          </a:xfrm>
        </p:grpSpPr>
        <p:sp>
          <p:nvSpPr>
            <p:cNvPr id="12" name="Google Shape;12;p16"/>
            <p:cNvSpPr/>
            <p:nvPr/>
          </p:nvSpPr>
          <p:spPr>
            <a:xfrm>
              <a:off x="1" y="6133762"/>
              <a:ext cx="9143999" cy="724237"/>
            </a:xfrm>
            <a:prstGeom prst="rect">
              <a:avLst/>
            </a:prstGeom>
            <a:gradFill>
              <a:gsLst>
                <a:gs pos="0">
                  <a:srgbClr val="344E6E"/>
                </a:gs>
                <a:gs pos="11000">
                  <a:srgbClr val="5E7291"/>
                </a:gs>
                <a:gs pos="100000">
                  <a:srgbClr val="5E729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 txBox="1"/>
            <p:nvPr/>
          </p:nvSpPr>
          <p:spPr>
            <a:xfrm>
              <a:off x="108000" y="6405949"/>
              <a:ext cx="338437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NYENRODE. A REWARD FOR LIFE</a:t>
              </a:r>
              <a:endParaRPr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" name="Google Shape;14;p16" descr="e:\Users\Studio Max\Desktop\NyenrodeLogoFCDiap.png"/>
            <p:cNvPicPr preferRelativeResize="0"/>
            <p:nvPr/>
          </p:nvPicPr>
          <p:blipFill rotWithShape="1">
            <a:blip r:embed="rId21">
              <a:alphaModFix/>
            </a:blip>
            <a:srcRect/>
            <a:stretch/>
          </p:blipFill>
          <p:spPr>
            <a:xfrm>
              <a:off x="7606968" y="6365379"/>
              <a:ext cx="1360440" cy="3039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body" idx="1"/>
          </p:nvPr>
        </p:nvSpPr>
        <p:spPr>
          <a:xfrm>
            <a:off x="457200" y="112474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6666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3125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400"/>
              </a:spcBef>
              <a:spcAft>
                <a:spcPts val="0"/>
              </a:spcAft>
              <a:buClr>
                <a:srgbClr val="36517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dt" idx="10"/>
          </p:nvPr>
        </p:nvSpPr>
        <p:spPr>
          <a:xfrm>
            <a:off x="107504" y="6592267"/>
            <a:ext cx="2133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ftr" idx="11"/>
          </p:nvPr>
        </p:nvSpPr>
        <p:spPr>
          <a:xfrm>
            <a:off x="6084168" y="6636890"/>
            <a:ext cx="2895600" cy="221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ldNum" idx="12"/>
          </p:nvPr>
        </p:nvSpPr>
        <p:spPr>
          <a:xfrm>
            <a:off x="8640960" y="5805264"/>
            <a:ext cx="467544" cy="26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A7A5FAF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81F34B0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github.com/en/repositories/creating-and-managing-repositories/cloning-a-repository" TargetMode="External"/><Relationship Id="rId4" Type="http://schemas.openxmlformats.org/officeDocument/2006/relationships/hyperlink" Target="https://github.com/responsible-business-decision-making/trb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1B6719FE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F739089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A9EFA8E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1" hidden="1"/>
          <p:cNvGraphicFramePr/>
          <p:nvPr>
            <p:extLst>
              <p:ext uri="{D42A27DB-BD31-4B8C-83A1-F6EECF244321}">
                <p14:modId xmlns:p14="http://schemas.microsoft.com/office/powerpoint/2010/main" val="7706934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1588" imgH="1588" progId="TCLayout.ActiveDocument.1">
                  <p:embed/>
                </p:oleObj>
              </mc:Choice>
              <mc:Fallback>
                <p:oleObj name="think-cell Slide" r:id="rId3" imgW="1588" imgH="1588" progId="TCLayout.ActiveDocument.1">
                  <p:embed/>
                  <p:pic>
                    <p:nvPicPr>
                      <p:cNvPr id="176" name="Google Shape;176;p1" hidden="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7" name="Google Shape;177;p1"/>
          <p:cNvSpPr txBox="1">
            <a:spLocks noGrp="1"/>
          </p:cNvSpPr>
          <p:nvPr>
            <p:ph type="ctrTitle"/>
          </p:nvPr>
        </p:nvSpPr>
        <p:spPr>
          <a:xfrm>
            <a:off x="107504" y="5199335"/>
            <a:ext cx="8804440" cy="46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800"/>
              <a:buFont typeface="Arial"/>
              <a:buNone/>
            </a:pPr>
            <a:r>
              <a:rPr lang="en-US"/>
              <a:t>Data science for Responsible Leaders</a:t>
            </a:r>
            <a:br>
              <a:rPr lang="en-US"/>
            </a:br>
            <a:endParaRPr/>
          </a:p>
        </p:txBody>
      </p:sp>
      <p:sp>
        <p:nvSpPr>
          <p:cNvPr id="178" name="Google Shape;178;p1"/>
          <p:cNvSpPr txBox="1">
            <a:spLocks noGrp="1"/>
          </p:cNvSpPr>
          <p:nvPr>
            <p:ph type="subTitle" idx="1"/>
          </p:nvPr>
        </p:nvSpPr>
        <p:spPr>
          <a:xfrm>
            <a:off x="107504" y="5661248"/>
            <a:ext cx="880444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2000"/>
              <a:buNone/>
            </a:pPr>
            <a:r>
              <a:rPr lang="en-US"/>
              <a:t>Assignment 2023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284610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Create a dependency tree: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</a:p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Create a dependency tree about the effect of </a:t>
            </a:r>
            <a:r>
              <a:rPr lang="en-GB" b="1" dirty="0">
                <a:solidFill>
                  <a:schemeClr val="dk2"/>
                </a:solidFill>
              </a:rPr>
              <a:t>one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internal variable inputs </a:t>
            </a:r>
            <a:r>
              <a:rPr lang="en-GB" dirty="0">
                <a:solidFill>
                  <a:schemeClr val="dk2"/>
                </a:solidFill>
              </a:rPr>
              <a:t>on </a:t>
            </a:r>
            <a:r>
              <a:rPr lang="en-GB" b="1" dirty="0">
                <a:solidFill>
                  <a:schemeClr val="dk2"/>
                </a:solidFill>
              </a:rPr>
              <a:t>one of more</a:t>
            </a:r>
            <a:r>
              <a:rPr lang="en-GB" dirty="0">
                <a:solidFill>
                  <a:schemeClr val="dk2"/>
                </a:solidFill>
              </a:rPr>
              <a:t> of your </a:t>
            </a:r>
            <a:r>
              <a:rPr lang="en-GB" b="1" dirty="0">
                <a:solidFill>
                  <a:schemeClr val="dk2"/>
                </a:solidFill>
              </a:rPr>
              <a:t>key outputs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" name="Google Shape;725;g149eb4cacda_1_113">
            <a:extLst>
              <a:ext uri="{FF2B5EF4-FFF2-40B4-BE49-F238E27FC236}">
                <a16:creationId xmlns:a16="http://schemas.microsoft.com/office/drawing/2014/main" id="{D86B2DCE-5D38-480C-8751-705CD9068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0706" y="1390296"/>
            <a:ext cx="5321294" cy="437387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 dirty="0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02491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8543652" cy="66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3750"/>
              </a:lnSpc>
              <a:buClr>
                <a:srgbClr val="365172"/>
              </a:buClr>
              <a:buSzPts val="3200"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Perform literature review - Homework</a:t>
            </a: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en-GB" dirty="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  <a:p>
            <a:pPr marL="400050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dk2"/>
                </a:solidFill>
              </a:rPr>
              <a:t>Complete all input data needed to complete your dependency tree via desk research, historical data, expert opinions and/or Monte Carlo simulation</a:t>
            </a:r>
          </a:p>
          <a:p>
            <a:pPr marL="400050" lvl="2" indent="-28575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GB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dirty="0">
              <a:solidFill>
                <a:schemeClr val="dk2"/>
              </a:solidFill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837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06770" y="1223913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92B33BB-FAEA-0EE5-8FB2-F783D1C1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304181"/>
              </p:ext>
            </p:extLst>
          </p:nvPr>
        </p:nvGraphicFramePr>
        <p:xfrm>
          <a:off x="473880" y="1718222"/>
          <a:ext cx="8263350" cy="4150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46332">
                  <a:extLst>
                    <a:ext uri="{9D8B030D-6E8A-4147-A177-3AD203B41FA5}">
                      <a16:colId xmlns:a16="http://schemas.microsoft.com/office/drawing/2014/main" val="468654523"/>
                    </a:ext>
                  </a:extLst>
                </a:gridCol>
                <a:gridCol w="6017018">
                  <a:extLst>
                    <a:ext uri="{9D8B030D-6E8A-4147-A177-3AD203B41FA5}">
                      <a16:colId xmlns:a16="http://schemas.microsoft.com/office/drawing/2014/main" val="39962317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Sheet Name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Description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809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</a:t>
                      </a:r>
                      <a:r>
                        <a:rPr lang="en-US" sz="1400" b="1" dirty="0">
                          <a:solidFill>
                            <a:schemeClr val="bg2"/>
                          </a:solidFill>
                        </a:rPr>
                        <a:t>y outputs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u="none" strike="noStrike" cap="none" dirty="0">
                          <a:solidFill>
                            <a:schemeClr val="bg2"/>
                          </a:solidFill>
                          <a:sym typeface="Arial"/>
                        </a:rPr>
                        <a:t>Key outputs and their associated themes. You can also adjust their parameters.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14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1">
                          <a:solidFill>
                            <a:schemeClr val="bg2"/>
                          </a:solidFill>
                        </a:rPr>
                        <a:t>Decision makers options</a:t>
                      </a:r>
                      <a:endParaRPr lang="en-US" sz="1400" b="1" i="0" u="none" strike="noStrike" cap="none" dirty="0">
                        <a:solidFill>
                          <a:schemeClr val="bg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Decision makers options and their associated internal variable values.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03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Scenario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Scenarios and their associated external variable values.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Fixed inputs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Fixed inputs and their values</a:t>
                      </a:r>
                      <a:endParaRPr lang="nl-NL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23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2"/>
                          </a:solidFill>
                        </a:rPr>
                        <a:t>Dependencies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Break down formulas in a number of steps resulting in intermediates to make model more transparent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9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Theme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themes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009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Key output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key outputs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614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Scenario weights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Weights for the scenarios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905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Configurations</a:t>
                      </a:r>
                      <a:endParaRPr lang="nl-NL" b="1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NOT IN 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958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6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(2)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32000" y="1300580"/>
            <a:ext cx="8507780" cy="4549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100" b="1" dirty="0">
                <a:solidFill>
                  <a:schemeClr val="dk2"/>
                </a:solidFill>
              </a:rPr>
              <a:t>Go to the </a:t>
            </a:r>
            <a:r>
              <a:rPr lang="en-GB" sz="1100" b="1" dirty="0" err="1">
                <a:solidFill>
                  <a:schemeClr val="dk2"/>
                </a:solidFill>
                <a:hlinkClick r:id="rId4"/>
              </a:rPr>
              <a:t>tRBS</a:t>
            </a:r>
            <a:r>
              <a:rPr lang="en-GB" sz="1100" b="1" dirty="0">
                <a:solidFill>
                  <a:schemeClr val="dk2"/>
                </a:solidFill>
                <a:hlinkClick r:id="rId4"/>
              </a:rPr>
              <a:t> GitHub repository</a:t>
            </a:r>
            <a:r>
              <a:rPr lang="en-GB" sz="1100" b="1" dirty="0">
                <a:solidFill>
                  <a:schemeClr val="dk2"/>
                </a:solidFill>
              </a:rPr>
              <a:t> </a:t>
            </a:r>
          </a:p>
          <a:p>
            <a:pPr marL="3429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100" dirty="0">
                <a:solidFill>
                  <a:schemeClr val="dk2"/>
                </a:solidFill>
              </a:rPr>
              <a:t>Switch to the branch: </a:t>
            </a:r>
            <a:r>
              <a:rPr lang="en-GB" sz="1100" dirty="0" err="1">
                <a:solidFill>
                  <a:schemeClr val="dk2"/>
                </a:solidFill>
              </a:rPr>
              <a:t>Nyenrode_DRL</a:t>
            </a:r>
            <a:r>
              <a:rPr lang="en-GB" sz="1100" dirty="0">
                <a:solidFill>
                  <a:schemeClr val="dk2"/>
                </a:solidFill>
              </a:rPr>
              <a:t>.</a:t>
            </a:r>
          </a:p>
          <a:p>
            <a:pPr marL="34290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GB" sz="1100" dirty="0">
                <a:solidFill>
                  <a:schemeClr val="dk2"/>
                </a:solidFill>
              </a:rPr>
              <a:t>Fork or clone the repo into your local computer. (</a:t>
            </a:r>
            <a:r>
              <a:rPr lang="en-GB" sz="1100" dirty="0">
                <a:solidFill>
                  <a:schemeClr val="dk2"/>
                </a:solidFill>
                <a:hlinkClick r:id="rId5"/>
              </a:rPr>
              <a:t>Here</a:t>
            </a:r>
            <a:r>
              <a:rPr lang="en-GB" sz="1100" dirty="0">
                <a:solidFill>
                  <a:schemeClr val="dk2"/>
                </a:solidFill>
              </a:rPr>
              <a:t> is how you can clone a repo)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 sz="1100" dirty="0">
              <a:solidFill>
                <a:schemeClr val="dk2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100" b="1" dirty="0">
                <a:solidFill>
                  <a:schemeClr val="dk2"/>
                </a:solidFill>
              </a:rPr>
              <a:t>(Download on Canvas the Excel template called Exercise_3_DRL.xlsx or find it under </a:t>
            </a:r>
            <a:r>
              <a:rPr lang="en-GB" sz="1100" b="1" dirty="0" err="1">
                <a:solidFill>
                  <a:schemeClr val="dk2"/>
                </a:solidFill>
              </a:rPr>
              <a:t>trbs</a:t>
            </a:r>
            <a:r>
              <a:rPr lang="en-GB" sz="1100" b="1" dirty="0">
                <a:solidFill>
                  <a:schemeClr val="dk2"/>
                </a:solidFill>
              </a:rPr>
              <a:t>/model/data/EXERCISE_NAME_HERE) </a:t>
            </a: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100" b="1" dirty="0">
                <a:solidFill>
                  <a:schemeClr val="dk2"/>
                </a:solidFill>
              </a:rPr>
              <a:t>Adjust your Excel document as follows: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100" dirty="0">
                <a:solidFill>
                  <a:schemeClr val="dk2"/>
                </a:solidFill>
              </a:rPr>
              <a:t>Fill in the missing Theme name in the “</a:t>
            </a:r>
            <a:r>
              <a:rPr lang="en-GB" sz="1100" dirty="0" err="1">
                <a:solidFill>
                  <a:schemeClr val="dk2"/>
                </a:solidFill>
              </a:rPr>
              <a:t>key_outputs</a:t>
            </a:r>
            <a:r>
              <a:rPr lang="en-GB" sz="1100" dirty="0">
                <a:solidFill>
                  <a:schemeClr val="dk2"/>
                </a:solidFill>
              </a:rPr>
              <a:t>” sheet (this theme name is also missing in one other sheet “</a:t>
            </a:r>
            <a:r>
              <a:rPr lang="en-GB" sz="1100" dirty="0" err="1">
                <a:solidFill>
                  <a:schemeClr val="dk2"/>
                </a:solidFill>
              </a:rPr>
              <a:t>theme_weights</a:t>
            </a:r>
            <a:r>
              <a:rPr lang="en-GB" sz="1100" dirty="0">
                <a:solidFill>
                  <a:schemeClr val="dk2"/>
                </a:solidFill>
              </a:rPr>
              <a:t>”, fill that as well!)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100" dirty="0">
                <a:solidFill>
                  <a:schemeClr val="dk2"/>
                </a:solidFill>
              </a:rPr>
              <a:t>The value for the $ amount investments for the Decision Maker Option “Focus on cryptocurrency” is missing in the Excel. Fill in the values for this DMO in the Excel document (“</a:t>
            </a:r>
            <a:r>
              <a:rPr lang="en-GB" sz="1100" dirty="0" err="1">
                <a:solidFill>
                  <a:schemeClr val="dk2"/>
                </a:solidFill>
              </a:rPr>
              <a:t>decision_makers_options</a:t>
            </a:r>
            <a:r>
              <a:rPr lang="en-GB" sz="1100" dirty="0">
                <a:solidFill>
                  <a:schemeClr val="dk2"/>
                </a:solidFill>
              </a:rPr>
              <a:t>” sheet) and take into account the constraints mentioned in slide 3.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100" b="1" dirty="0">
                <a:solidFill>
                  <a:schemeClr val="dk2"/>
                </a:solidFill>
              </a:rPr>
              <a:t>Load the template in the </a:t>
            </a:r>
            <a:r>
              <a:rPr lang="en-GB" sz="1100" b="1" dirty="0" err="1">
                <a:solidFill>
                  <a:schemeClr val="dk2"/>
                </a:solidFill>
              </a:rPr>
              <a:t>Jupyter</a:t>
            </a:r>
            <a:r>
              <a:rPr lang="en-GB" sz="1100" b="1" dirty="0">
                <a:solidFill>
                  <a:schemeClr val="dk2"/>
                </a:solidFill>
              </a:rPr>
              <a:t> Notebook for your case and run through the notebook.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r>
              <a:rPr lang="en-GB" sz="1100" dirty="0">
                <a:solidFill>
                  <a:schemeClr val="dk2"/>
                </a:solidFill>
              </a:rPr>
              <a:t>After you’ve run through the notebook once and obtained your results, prioritize SDG 8 /  Economic growth by adjusting the weight for the economic growth theme in the excel template to 5, leave others at 1. Re-run the notebook and note the change in the results in the weighted appreciations.</a:t>
            </a:r>
          </a:p>
          <a:p>
            <a:pPr marL="342900" lvl="0" indent="-228600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 startAt="3"/>
            </a:pPr>
            <a:endParaRPr lang="en-GB" sz="1050" dirty="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1AA5B60-8C8C-4880-9C49-FC6F580A4300}"/>
              </a:ext>
            </a:extLst>
          </p:cNvPr>
          <p:cNvSpPr/>
          <p:nvPr/>
        </p:nvSpPr>
        <p:spPr>
          <a:xfrm>
            <a:off x="6253263" y="1137405"/>
            <a:ext cx="2686517" cy="808321"/>
          </a:xfrm>
          <a:prstGeom prst="borderCallout1">
            <a:avLst>
              <a:gd name="adj1" fmla="val 52927"/>
              <a:gd name="adj2" fmla="val -1530"/>
              <a:gd name="adj3" fmla="val 143927"/>
              <a:gd name="adj4" fmla="val -618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From now on you will continue to work with this excel. This excel is based on steps 1-4</a:t>
            </a:r>
          </a:p>
        </p:txBody>
      </p:sp>
    </p:spTree>
    <p:extLst>
      <p:ext uri="{BB962C8B-B14F-4D97-AF65-F5344CB8AC3E}">
        <p14:creationId xmlns:p14="http://schemas.microsoft.com/office/powerpoint/2010/main" val="218020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(3)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4213513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" name="Google Shape;1441;p95">
            <a:extLst>
              <a:ext uri="{FF2B5EF4-FFF2-40B4-BE49-F238E27FC236}">
                <a16:creationId xmlns:a16="http://schemas.microsoft.com/office/drawing/2014/main" id="{0341DA4D-2D2F-49F3-9402-55BA2F5FCB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544" y="1424868"/>
            <a:ext cx="5764580" cy="394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100" b="1" i="0" dirty="0">
                <a:solidFill>
                  <a:schemeClr val="bg2"/>
                </a:solidFill>
              </a:rPr>
              <a:t>Sketch the relationship between the $ Investment in clean water  and the key outputs Income growth for low-income families and the Return on investment.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100" b="1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10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100" i="0" dirty="0">
                <a:solidFill>
                  <a:schemeClr val="bg2"/>
                </a:solidFill>
              </a:rPr>
              <a:t>Adjust the Excel template as follows:</a:t>
            </a:r>
            <a:endParaRPr sz="110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100" i="0" dirty="0">
                <a:solidFill>
                  <a:schemeClr val="dk2"/>
                </a:solidFill>
              </a:rPr>
              <a:t>Check if “Investment in clean drinking water” exists in the </a:t>
            </a:r>
            <a:r>
              <a:rPr lang="en-US" sz="1100" i="0" dirty="0" err="1">
                <a:solidFill>
                  <a:schemeClr val="dk2"/>
                </a:solidFill>
              </a:rPr>
              <a:t>decision_makers_options</a:t>
            </a:r>
            <a:r>
              <a:rPr lang="en-US" sz="1100" i="0" dirty="0">
                <a:solidFill>
                  <a:schemeClr val="dk2"/>
                </a:solidFill>
              </a:rPr>
              <a:t> sheet.</a:t>
            </a:r>
            <a:endParaRPr sz="110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100" i="0" dirty="0">
                <a:solidFill>
                  <a:schemeClr val="dk2"/>
                </a:solidFill>
              </a:rPr>
              <a:t>Add the fixed input for the relation between clean water and income growth with in the </a:t>
            </a:r>
            <a:r>
              <a:rPr lang="en-US" sz="1100" i="0" dirty="0" err="1">
                <a:solidFill>
                  <a:schemeClr val="dk2"/>
                </a:solidFill>
              </a:rPr>
              <a:t>fixed_inputs</a:t>
            </a:r>
            <a:r>
              <a:rPr lang="en-US" sz="1100" i="0" dirty="0">
                <a:solidFill>
                  <a:schemeClr val="dk2"/>
                </a:solidFill>
              </a:rPr>
              <a:t> sheet</a:t>
            </a:r>
            <a:endParaRPr sz="110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100" i="0" dirty="0">
                <a:solidFill>
                  <a:schemeClr val="dk2"/>
                </a:solidFill>
              </a:rPr>
              <a:t>Add the external input for all the scenarios for the return on investment of clean water in the scenarios sheet.</a:t>
            </a:r>
            <a:r>
              <a:rPr sz="1100" i="0" dirty="0">
                <a:solidFill>
                  <a:schemeClr val="dk2"/>
                </a:solidFill>
              </a:rPr>
              <a:t> </a:t>
            </a:r>
            <a:endParaRPr lang="en-US" sz="1100" i="0" dirty="0">
              <a:solidFill>
                <a:schemeClr val="dk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100" i="0" dirty="0">
                <a:solidFill>
                  <a:schemeClr val="dk2"/>
                </a:solidFill>
              </a:rPr>
              <a:t>Build the dependencies that link the investment in drinking water to the key output  “Income growth for low income families”  and  “Return on investment”  in the Dependency sheet. (</a:t>
            </a:r>
            <a:r>
              <a:rPr lang="en-US" sz="1100" i="0" dirty="0">
                <a:solidFill>
                  <a:schemeClr val="bg2"/>
                </a:solidFill>
              </a:rPr>
              <a:t>Hint: those should look similar to other return on investment and income growth dependencies)</a:t>
            </a: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10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endParaRPr lang="en-US" sz="1100" i="0" dirty="0">
              <a:solidFill>
                <a:schemeClr val="bg2"/>
              </a:solidFill>
            </a:endParaRPr>
          </a:p>
          <a:p>
            <a:pPr marL="342900" algn="l">
              <a:lnSpc>
                <a:spcPct val="150000"/>
              </a:lnSpc>
              <a:buClr>
                <a:schemeClr val="dk2"/>
              </a:buClr>
              <a:buSzPct val="100000"/>
              <a:buFont typeface="+mj-lt"/>
              <a:buAutoNum type="arabicPeriod"/>
            </a:pPr>
            <a:r>
              <a:rPr lang="en-US" sz="1100" b="1" i="0" dirty="0">
                <a:solidFill>
                  <a:schemeClr val="bg2"/>
                </a:solidFill>
              </a:rPr>
              <a:t>Only for third year students: </a:t>
            </a:r>
            <a:r>
              <a:rPr lang="en-US" sz="1100" i="0" dirty="0">
                <a:solidFill>
                  <a:schemeClr val="bg2"/>
                </a:solidFill>
              </a:rPr>
              <a:t>add your dependency tree that you created in the first step to the model</a:t>
            </a:r>
            <a:endParaRPr sz="1100" i="0" dirty="0">
              <a:solidFill>
                <a:schemeClr val="bg2"/>
              </a:solidFill>
            </a:endParaRPr>
          </a:p>
          <a:p>
            <a:pPr marL="342900" lvl="0" indent="-254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endParaRPr sz="1050" i="0" dirty="0">
              <a:solidFill>
                <a:schemeClr val="bg2"/>
              </a:solidFill>
            </a:endParaRP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257E5A0C-0D62-5D01-8D0C-65FB51993E17}"/>
              </a:ext>
            </a:extLst>
          </p:cNvPr>
          <p:cNvSpPr/>
          <p:nvPr/>
        </p:nvSpPr>
        <p:spPr>
          <a:xfrm>
            <a:off x="6461298" y="2028968"/>
            <a:ext cx="2477234" cy="2039367"/>
          </a:xfrm>
          <a:prstGeom prst="borderCallout1">
            <a:avLst>
              <a:gd name="adj1" fmla="val 52927"/>
              <a:gd name="adj2" fmla="val -1530"/>
              <a:gd name="adj3" fmla="val 60397"/>
              <a:gd name="adj4" fmla="val -309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/>
              <a:t>Hint 1: Use a Fixed input for the relation between income growth and investment in clean water.</a:t>
            </a:r>
          </a:p>
          <a:p>
            <a:pPr algn="ctr"/>
            <a:br>
              <a:rPr lang="en-GB" sz="1000" dirty="0"/>
            </a:br>
            <a:r>
              <a:rPr lang="en-GB" sz="1000" dirty="0"/>
              <a:t>Hint 2: Use a External input for the relation between investment in clean water and return on investment from clean water</a:t>
            </a:r>
          </a:p>
        </p:txBody>
      </p:sp>
    </p:spTree>
    <p:extLst>
      <p:ext uri="{BB962C8B-B14F-4D97-AF65-F5344CB8AC3E}">
        <p14:creationId xmlns:p14="http://schemas.microsoft.com/office/powerpoint/2010/main" val="300475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write a report consisting of a detailed description of your findings (for each step) including a recommendation for the decision maker based on the outputs;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adjust the weights in the sheet “</a:t>
            </a:r>
            <a:r>
              <a:rPr lang="en-GB" dirty="0" err="1">
                <a:solidFill>
                  <a:schemeClr val="dk2"/>
                </a:solidFill>
              </a:rPr>
              <a:t>scenario_weights</a:t>
            </a:r>
            <a:r>
              <a:rPr lang="en-GB" dirty="0">
                <a:solidFill>
                  <a:schemeClr val="dk2"/>
                </a:solidFill>
              </a:rPr>
              <a:t>”, “</a:t>
            </a:r>
            <a:r>
              <a:rPr lang="en-GB" dirty="0" err="1">
                <a:solidFill>
                  <a:schemeClr val="dk2"/>
                </a:solidFill>
              </a:rPr>
              <a:t>theme_weights</a:t>
            </a:r>
            <a:r>
              <a:rPr lang="en-GB" dirty="0">
                <a:solidFill>
                  <a:schemeClr val="dk2"/>
                </a:solidFill>
              </a:rPr>
              <a:t>” or “</a:t>
            </a:r>
            <a:r>
              <a:rPr lang="en-GB" dirty="0" err="1">
                <a:solidFill>
                  <a:schemeClr val="dk2"/>
                </a:solidFill>
              </a:rPr>
              <a:t>key_output_weights</a:t>
            </a:r>
            <a:r>
              <a:rPr lang="en-GB" dirty="0">
                <a:solidFill>
                  <a:schemeClr val="dk2"/>
                </a:solidFill>
              </a:rPr>
              <a:t>” (in order to calculate all steps you need to finalize the template);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prepare a presentation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1">
                    <a:lumMod val="75000"/>
                  </a:schemeClr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6: </a:t>
              </a:r>
              <a:r>
                <a:rPr lang="en-US" sz="1200">
                  <a:solidFill>
                    <a:schemeClr val="bg2"/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2"/>
                  </a:solidFill>
                </a:rPr>
                <a:t>Step 7: </a:t>
              </a:r>
              <a:r>
                <a:rPr lang="en-US" sz="1200">
                  <a:solidFill>
                    <a:schemeClr val="bg2"/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2"/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7906DEC1-74FF-4BA2-B98C-B5B40117984A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the last lecture, </a:t>
            </a:r>
            <a:r>
              <a:rPr lang="en-GB" sz="1400">
                <a:solidFill>
                  <a:schemeClr val="bg2"/>
                </a:solidFill>
              </a:rPr>
              <a:t>each 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group has to present their </a:t>
            </a:r>
            <a:r>
              <a:rPr lang="en-GB" sz="1400">
                <a:solidFill>
                  <a:schemeClr val="bg2"/>
                </a:solidFill>
              </a:rPr>
              <a:t>entire assignment</a:t>
            </a:r>
            <a:r>
              <a:rPr lang="en-GB" sz="14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lang="en-GB" sz="1400" b="0" i="0" u="none" strike="noStrike" cap="none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1965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5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6" name="Google Shape;266;p5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4"/>
          <p:cNvSpPr txBox="1"/>
          <p:nvPr/>
        </p:nvSpPr>
        <p:spPr>
          <a:xfrm>
            <a:off x="467544" y="1449388"/>
            <a:ext cx="7848900" cy="1979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365172"/>
                </a:solidFill>
              </a:rPr>
              <a:t>Deliverables:</a:t>
            </a:r>
            <a:endParaRPr b="1"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Report: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Including the 4 exercises</a:t>
            </a:r>
            <a:br>
              <a:rPr lang="en-US">
                <a:solidFill>
                  <a:srgbClr val="365172"/>
                </a:solidFill>
              </a:rPr>
            </a:br>
            <a:r>
              <a:rPr lang="en-US">
                <a:solidFill>
                  <a:srgbClr val="365172"/>
                </a:solidFill>
              </a:rPr>
              <a:t>- Excel file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Interim presentations</a:t>
            </a:r>
            <a:endParaRPr>
              <a:solidFill>
                <a:srgbClr val="365172"/>
              </a:solidFill>
            </a:endParaRPr>
          </a:p>
          <a:p>
            <a:pPr marL="285750" marR="0" lvl="0" indent="-298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>
                <a:solidFill>
                  <a:srgbClr val="365172"/>
                </a:solidFill>
              </a:rPr>
              <a:t>Final presentation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2B7A7A07-6E0C-4BF0-B38D-8573B0E69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96651"/>
              </p:ext>
            </p:extLst>
          </p:nvPr>
        </p:nvGraphicFramePr>
        <p:xfrm>
          <a:off x="432000" y="3198181"/>
          <a:ext cx="8208912" cy="2452534"/>
        </p:xfrm>
        <a:graphic>
          <a:graphicData uri="http://schemas.openxmlformats.org/drawingml/2006/table">
            <a:tbl>
              <a:tblPr firstRow="1" bandRow="1">
                <a:tableStyleId>{0F9AFC60-50C9-4815-A7BB-72CA93F6E5CF}</a:tableStyleId>
              </a:tblPr>
              <a:tblGrid>
                <a:gridCol w="4104456">
                  <a:extLst>
                    <a:ext uri="{9D8B030D-6E8A-4147-A177-3AD203B41FA5}">
                      <a16:colId xmlns:a16="http://schemas.microsoft.com/office/drawing/2014/main" val="1612013627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1424610415"/>
                    </a:ext>
                  </a:extLst>
                </a:gridCol>
              </a:tblGrid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bg2"/>
                          </a:solidFill>
                        </a:rPr>
                        <a:t>Deadlines: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400" b="1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005580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1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695137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2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13-02-2023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2606294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27-02-2023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8255892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Exercise 4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704111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Presentation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03-03-2023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8544458"/>
                  </a:ext>
                </a:extLst>
              </a:tr>
              <a:tr h="350362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Final deadline report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dirty="0">
                          <a:solidFill>
                            <a:schemeClr val="bg2"/>
                          </a:solidFill>
                        </a:rPr>
                        <a:t>10-03-2023</a:t>
                      </a:r>
                    </a:p>
                  </a:txBody>
                  <a:tcPr>
                    <a:lnL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6678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geefe53979b_0_195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4" name="Google Shape;274;geefe53979b_0_195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eefe53979b_0_195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presentations: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6" name="Google Shape;276;geefe53979b_0_195"/>
          <p:cNvGraphicFramePr/>
          <p:nvPr>
            <p:extLst>
              <p:ext uri="{D42A27DB-BD31-4B8C-83A1-F6EECF244321}">
                <p14:modId xmlns:p14="http://schemas.microsoft.com/office/powerpoint/2010/main" val="3410385184"/>
              </p:ext>
            </p:extLst>
          </p:nvPr>
        </p:nvGraphicFramePr>
        <p:xfrm>
          <a:off x="467544" y="1872650"/>
          <a:ext cx="7836754" cy="29972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305641">
                  <a:extLst>
                    <a:ext uri="{9D8B030D-6E8A-4147-A177-3AD203B41FA5}">
                      <a16:colId xmlns:a16="http://schemas.microsoft.com/office/drawing/2014/main" val="1895078251"/>
                    </a:ext>
                  </a:extLst>
                </a:gridCol>
                <a:gridCol w="6779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Presentation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contain a clear line of reasoning and justification of the subject. 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 dirty="0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of an outstanding academic level and contains new insights/ accurate application of literature research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are presented in an attractive and understandable way.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303813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reflect that students understand the organization’s challenge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20%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557649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5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The presentation(s) display how data and dialogue are used to formulate a strategy for the organization of choice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25%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069196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Total average grade</a:t>
                      </a:r>
                      <a:endParaRPr sz="1400" b="1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lang="en-US"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100%</a:t>
                      </a:r>
                      <a:endParaRPr sz="1400" b="1" i="0" u="none" strike="noStrike" cap="none" dirty="0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geefe53979b_0_20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2" name="Google Shape;282;geefe53979b_0_204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eefe53979b_0_204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Grading report of the Decision Making Model: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4" name="Google Shape;284;geefe53979b_0_204"/>
          <p:cNvGraphicFramePr/>
          <p:nvPr>
            <p:extLst>
              <p:ext uri="{D42A27DB-BD31-4B8C-83A1-F6EECF244321}">
                <p14:modId xmlns:p14="http://schemas.microsoft.com/office/powerpoint/2010/main" val="1616644285"/>
              </p:ext>
            </p:extLst>
          </p:nvPr>
        </p:nvGraphicFramePr>
        <p:xfrm>
          <a:off x="432000" y="1872649"/>
          <a:ext cx="7939643" cy="310896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278214">
                  <a:extLst>
                    <a:ext uri="{9D8B030D-6E8A-4147-A177-3AD203B41FA5}">
                      <a16:colId xmlns:a16="http://schemas.microsoft.com/office/drawing/2014/main" val="1747644785"/>
                    </a:ext>
                  </a:extLst>
                </a:gridCol>
                <a:gridCol w="6515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5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Report Evaluation Criteria 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Weight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1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contains a clear line of reasoning and justification of the subject and is written in a consistent and coherent way.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2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is of an outstanding academic level and contains new insights / accurate applications of literature research.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 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3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report covers the seven-step-framework of the RBS, including the explanation and argumentation of decisions taken.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35%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nl-NL" sz="1400" b="0" i="0" u="none" strike="noStrike" cap="none">
                          <a:solidFill>
                            <a:srgbClr val="365172"/>
                          </a:solidFill>
                          <a:latin typeface="+mn-lt"/>
                          <a:ea typeface="+mn-ea"/>
                          <a:cs typeface="+mn-cs"/>
                          <a:sym typeface="Georgia"/>
                        </a:rPr>
                        <a:t>4</a:t>
                      </a:r>
                      <a:endParaRPr sz="1400" b="0" i="0" u="none" strike="noStrike" cap="none">
                        <a:solidFill>
                          <a:srgbClr val="365172"/>
                        </a:solidFill>
                        <a:latin typeface="+mn-lt"/>
                        <a:ea typeface="+mn-ea"/>
                        <a:cs typeface="+mn-cs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The Excel template contains all relevant input of the model and can be used to run the model in the tooling.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solidFill>
                            <a:srgbClr val="365172"/>
                          </a:solidFill>
                          <a:sym typeface="Georgia"/>
                        </a:rPr>
                        <a:t>20%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Total average grade</a:t>
                      </a:r>
                      <a:endParaRPr sz="1400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365172"/>
                          </a:solidFill>
                          <a:sym typeface="Georgia"/>
                        </a:rPr>
                        <a:t>100%</a:t>
                      </a:r>
                      <a:endParaRPr sz="1400" b="1">
                        <a:solidFill>
                          <a:srgbClr val="365172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litary cemetery in twilight">
            <a:extLst>
              <a:ext uri="{FF2B5EF4-FFF2-40B4-BE49-F238E27FC236}">
                <a16:creationId xmlns:a16="http://schemas.microsoft.com/office/drawing/2014/main" id="{069B5496-E98D-8A5B-5AC4-A103582F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-1"/>
            <a:ext cx="9144000" cy="6135077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69FEC5-AE7A-8523-C6FB-83FA1F30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095429"/>
            <a:ext cx="9144000" cy="1944216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Graveyard</a:t>
            </a:r>
          </a:p>
        </p:txBody>
      </p:sp>
    </p:spTree>
    <p:extLst>
      <p:ext uri="{BB962C8B-B14F-4D97-AF65-F5344CB8AC3E}">
        <p14:creationId xmlns:p14="http://schemas.microsoft.com/office/powerpoint/2010/main" val="5212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"/>
          <p:cNvSpPr/>
          <p:nvPr/>
        </p:nvSpPr>
        <p:spPr>
          <a:xfrm>
            <a:off x="0" y="1268760"/>
            <a:ext cx="9144000" cy="4536504"/>
          </a:xfrm>
          <a:prstGeom prst="rect">
            <a:avLst/>
          </a:prstGeom>
          <a:solidFill>
            <a:schemeClr val="lt1">
              <a:alpha val="87058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/>
          <p:nvPr/>
        </p:nvSpPr>
        <p:spPr>
          <a:xfrm>
            <a:off x="539552" y="1628800"/>
            <a:ext cx="2746648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32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539552" y="2349864"/>
            <a:ext cx="8352928" cy="280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of the assignment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</a:t>
            </a:r>
            <a:endParaRPr>
              <a:solidFill>
                <a:srgbClr val="365172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3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4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 b="0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Deadlines</a:t>
            </a:r>
            <a:endParaRPr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365172"/>
              </a:buClr>
              <a:buSzPts val="1400"/>
              <a:buFont typeface="Arial"/>
              <a:buAutoNum type="arabicPeriod"/>
            </a:pPr>
            <a:r>
              <a:rPr lang="en-US">
                <a:solidFill>
                  <a:srgbClr val="365172"/>
                </a:solidFill>
              </a:rPr>
              <a:t>Grading guidelines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Test with a DA colleague (new joiner)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097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D3B10E-78FF-938C-F959-18306B43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discuss with a course teacher.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414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 dirty="0">
                <a:solidFill>
                  <a:srgbClr val="365172"/>
                </a:solidFill>
              </a:rPr>
              <a:t>3: Create a dependency tree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233;g954544fae8_2_1">
            <a:extLst>
              <a:ext uri="{FF2B5EF4-FFF2-40B4-BE49-F238E27FC236}">
                <a16:creationId xmlns:a16="http://schemas.microsoft.com/office/drawing/2014/main" id="{37F6CD4D-1F22-4A43-8212-8C06671E5D9E}"/>
              </a:ext>
            </a:extLst>
          </p:cNvPr>
          <p:cNvSpPr txBox="1"/>
          <p:nvPr/>
        </p:nvSpPr>
        <p:spPr>
          <a:xfrm>
            <a:off x="6226619" y="5784955"/>
            <a:ext cx="2485381" cy="24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" name="Google Shape;233;g954544fae8_2_1">
            <a:extLst>
              <a:ext uri="{FF2B5EF4-FFF2-40B4-BE49-F238E27FC236}">
                <a16:creationId xmlns:a16="http://schemas.microsoft.com/office/drawing/2014/main" id="{D77F9C43-20C9-437A-96BF-56755F2E31A2}"/>
              </a:ext>
            </a:extLst>
          </p:cNvPr>
          <p:cNvSpPr txBox="1"/>
          <p:nvPr/>
        </p:nvSpPr>
        <p:spPr>
          <a:xfrm>
            <a:off x="5865893" y="1088164"/>
            <a:ext cx="2846107" cy="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i="1">
                <a:solidFill>
                  <a:schemeClr val="dk2"/>
                </a:solidFill>
              </a:rPr>
              <a:t>Example</a:t>
            </a:r>
          </a:p>
          <a:p>
            <a:pPr marL="114300" marR="0" lvl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GB">
              <a:solidFill>
                <a:schemeClr val="dk2"/>
              </a:solidFill>
            </a:endParaRPr>
          </a:p>
          <a:p>
            <a:pPr marL="457200" marR="0" lvl="0" indent="-34290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nl-NL"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903BCB-C5B8-971E-4605-F046DDAAC2A9}"/>
              </a:ext>
            </a:extLst>
          </p:cNvPr>
          <p:cNvSpPr txBox="1"/>
          <p:nvPr/>
        </p:nvSpPr>
        <p:spPr>
          <a:xfrm>
            <a:off x="3010275" y="1552659"/>
            <a:ext cx="1683138" cy="430887"/>
          </a:xfrm>
          <a:prstGeom prst="rect">
            <a:avLst/>
          </a:prstGeom>
          <a:solidFill>
            <a:srgbClr val="46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$ Investment in clean drinking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208B2-92D5-5304-D402-7DED3864662D}"/>
              </a:ext>
            </a:extLst>
          </p:cNvPr>
          <p:cNvSpPr txBox="1"/>
          <p:nvPr/>
        </p:nvSpPr>
        <p:spPr>
          <a:xfrm>
            <a:off x="3010275" y="2335315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Price per liter of produced water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982ABE-785C-C3F4-0EC5-331FBE192C5A}"/>
              </a:ext>
            </a:extLst>
          </p:cNvPr>
          <p:cNvSpPr txBox="1"/>
          <p:nvPr/>
        </p:nvSpPr>
        <p:spPr>
          <a:xfrm>
            <a:off x="3010275" y="3117971"/>
            <a:ext cx="1683138" cy="430887"/>
          </a:xfrm>
          <a:prstGeom prst="rect">
            <a:avLst/>
          </a:prstGeom>
          <a:solidFill>
            <a:srgbClr val="A5A5A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Liters of clean drinking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19FDB-D50C-067E-9D57-AFFD630BAC29}"/>
              </a:ext>
            </a:extLst>
          </p:cNvPr>
          <p:cNvSpPr txBox="1"/>
          <p:nvPr/>
        </p:nvSpPr>
        <p:spPr>
          <a:xfrm>
            <a:off x="3033721" y="3900627"/>
            <a:ext cx="1683138" cy="43088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Salary increase per liter of clean water produced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42278-2167-C850-0623-EBFBC2434E96}"/>
              </a:ext>
            </a:extLst>
          </p:cNvPr>
          <p:cNvSpPr txBox="1"/>
          <p:nvPr/>
        </p:nvSpPr>
        <p:spPr>
          <a:xfrm>
            <a:off x="3010275" y="4683283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Income growth for low income families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3E79EA-06D1-6381-F783-98E8A489558D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3851844" y="1983546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4DCFD8-E634-C5EA-BBD9-9BCA972ED3B6}"/>
              </a:ext>
            </a:extLst>
          </p:cNvPr>
          <p:cNvCxnSpPr/>
          <p:nvPr/>
        </p:nvCxnSpPr>
        <p:spPr>
          <a:xfrm>
            <a:off x="3851844" y="2766202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E6D9AC-B0E4-3B24-AF72-FF05F35C410F}"/>
              </a:ext>
            </a:extLst>
          </p:cNvPr>
          <p:cNvCxnSpPr/>
          <p:nvPr/>
        </p:nvCxnSpPr>
        <p:spPr>
          <a:xfrm>
            <a:off x="3856174" y="3548858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B8D1F7-1F63-7E1B-EE03-87A3DA512551}"/>
              </a:ext>
            </a:extLst>
          </p:cNvPr>
          <p:cNvCxnSpPr/>
          <p:nvPr/>
        </p:nvCxnSpPr>
        <p:spPr>
          <a:xfrm>
            <a:off x="3851844" y="4331514"/>
            <a:ext cx="0" cy="35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F71E88E7-971D-A1B7-7A65-DC65143B6D14}"/>
              </a:ext>
            </a:extLst>
          </p:cNvPr>
          <p:cNvSpPr/>
          <p:nvPr/>
        </p:nvSpPr>
        <p:spPr>
          <a:xfrm>
            <a:off x="3875290" y="2026093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Equals 17">
            <a:extLst>
              <a:ext uri="{FF2B5EF4-FFF2-40B4-BE49-F238E27FC236}">
                <a16:creationId xmlns:a16="http://schemas.microsoft.com/office/drawing/2014/main" id="{73F7A240-B2AA-0938-B6E3-90600892F043}"/>
              </a:ext>
            </a:extLst>
          </p:cNvPr>
          <p:cNvSpPr/>
          <p:nvPr/>
        </p:nvSpPr>
        <p:spPr>
          <a:xfrm>
            <a:off x="3875290" y="2822085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Multiplication Sign 18">
            <a:extLst>
              <a:ext uri="{FF2B5EF4-FFF2-40B4-BE49-F238E27FC236}">
                <a16:creationId xmlns:a16="http://schemas.microsoft.com/office/drawing/2014/main" id="{987119CF-8823-5758-1A6F-D2CC96B8827B}"/>
              </a:ext>
            </a:extLst>
          </p:cNvPr>
          <p:cNvSpPr/>
          <p:nvPr/>
        </p:nvSpPr>
        <p:spPr>
          <a:xfrm>
            <a:off x="3879457" y="3584738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Equals 19">
            <a:extLst>
              <a:ext uri="{FF2B5EF4-FFF2-40B4-BE49-F238E27FC236}">
                <a16:creationId xmlns:a16="http://schemas.microsoft.com/office/drawing/2014/main" id="{ACE33B18-A86C-708E-2D24-6F3DC2E4FC09}"/>
              </a:ext>
            </a:extLst>
          </p:cNvPr>
          <p:cNvSpPr/>
          <p:nvPr/>
        </p:nvSpPr>
        <p:spPr>
          <a:xfrm>
            <a:off x="3879457" y="4380730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356B2-C62B-799A-E5FC-756AEE568400}"/>
              </a:ext>
            </a:extLst>
          </p:cNvPr>
          <p:cNvSpPr txBox="1"/>
          <p:nvPr/>
        </p:nvSpPr>
        <p:spPr>
          <a:xfrm>
            <a:off x="5468553" y="2335110"/>
            <a:ext cx="1683138" cy="430887"/>
          </a:xfrm>
          <a:prstGeom prst="rect">
            <a:avLst/>
          </a:prstGeom>
          <a:solidFill>
            <a:srgbClr val="ED7D3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% return on clean water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AAEE4A-9EF5-92A1-2B70-5FC4F12AB5FF}"/>
              </a:ext>
            </a:extLst>
          </p:cNvPr>
          <p:cNvSpPr txBox="1"/>
          <p:nvPr/>
        </p:nvSpPr>
        <p:spPr>
          <a:xfrm>
            <a:off x="5468552" y="3117971"/>
            <a:ext cx="1683138" cy="430887"/>
          </a:xfrm>
          <a:prstGeom prst="rect">
            <a:avLst/>
          </a:prstGeom>
          <a:solidFill>
            <a:srgbClr val="70AD4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Return on investment</a:t>
            </a:r>
            <a:endParaRPr lang="nl-NL" sz="1100" dirty="0">
              <a:solidFill>
                <a:schemeClr val="bg1"/>
              </a:solidFill>
            </a:endParaRP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D5B1B36-7CD0-EF7D-F34B-BDE0DCF2D050}"/>
              </a:ext>
            </a:extLst>
          </p:cNvPr>
          <p:cNvCxnSpPr>
            <a:cxnSpLocks/>
            <a:stCxn id="3" idx="2"/>
            <a:endCxn id="21" idx="0"/>
          </p:cNvCxnSpPr>
          <p:nvPr/>
        </p:nvCxnSpPr>
        <p:spPr>
          <a:xfrm rot="16200000" flipH="1">
            <a:off x="4905201" y="930189"/>
            <a:ext cx="351564" cy="2458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FCD8E5D-070E-08DC-A8A9-24A6702AACA0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6310121" y="2765997"/>
            <a:ext cx="1" cy="35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8DEB77FB-4FC2-F4D6-7266-E005492CCA9C}"/>
              </a:ext>
            </a:extLst>
          </p:cNvPr>
          <p:cNvSpPr/>
          <p:nvPr/>
        </p:nvSpPr>
        <p:spPr>
          <a:xfrm>
            <a:off x="6310121" y="2026291"/>
            <a:ext cx="402729" cy="266673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4" name="Equals 33">
            <a:extLst>
              <a:ext uri="{FF2B5EF4-FFF2-40B4-BE49-F238E27FC236}">
                <a16:creationId xmlns:a16="http://schemas.microsoft.com/office/drawing/2014/main" id="{85D97CC6-9D17-64AD-E5D5-ED7AB61760F9}"/>
              </a:ext>
            </a:extLst>
          </p:cNvPr>
          <p:cNvSpPr/>
          <p:nvPr/>
        </p:nvSpPr>
        <p:spPr>
          <a:xfrm>
            <a:off x="6310120" y="2808143"/>
            <a:ext cx="402729" cy="266673"/>
          </a:xfrm>
          <a:prstGeom prst="mathEqual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050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3: Database template (1)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7398072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GB" sz="1600" dirty="0">
                <a:solidFill>
                  <a:schemeClr val="dk2"/>
                </a:solidFill>
              </a:rPr>
              <a:t>Download on Canvas the Excel template called Exercise_3_DRL.xlsx </a:t>
            </a:r>
          </a:p>
        </p:txBody>
      </p:sp>
      <p:sp>
        <p:nvSpPr>
          <p:cNvPr id="12" name="Google Shape;1016;p76">
            <a:extLst>
              <a:ext uri="{FF2B5EF4-FFF2-40B4-BE49-F238E27FC236}">
                <a16:creationId xmlns:a16="http://schemas.microsoft.com/office/drawing/2014/main" id="{413E95F9-CAA5-41C5-8EEF-EDB182E508C8}"/>
              </a:ext>
            </a:extLst>
          </p:cNvPr>
          <p:cNvSpPr txBox="1"/>
          <p:nvPr/>
        </p:nvSpPr>
        <p:spPr>
          <a:xfrm>
            <a:off x="603876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dirty="0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FrontEndDescription</a:t>
            </a:r>
            <a:endParaRPr lang="en-US" sz="1000" b="1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can adjust all descriptions for the front end of the tool, you can also use this sheet to tailor the tool to the language of the client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017;p76">
            <a:extLst>
              <a:ext uri="{FF2B5EF4-FFF2-40B4-BE49-F238E27FC236}">
                <a16:creationId xmlns:a16="http://schemas.microsoft.com/office/drawing/2014/main" id="{59CD1E9B-4C7B-4523-8354-8A22F9861EE7}"/>
              </a:ext>
            </a:extLst>
          </p:cNvPr>
          <p:cNvSpPr txBox="1"/>
          <p:nvPr/>
        </p:nvSpPr>
        <p:spPr>
          <a:xfrm>
            <a:off x="3292327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Theme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this sheet you name the themes and give them weights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028;p76">
            <a:extLst>
              <a:ext uri="{FF2B5EF4-FFF2-40B4-BE49-F238E27FC236}">
                <a16:creationId xmlns:a16="http://schemas.microsoft.com/office/drawing/2014/main" id="{035C9B03-41B2-4165-BC46-6C8A9119A7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0697"/>
          <a:stretch/>
        </p:blipFill>
        <p:spPr>
          <a:xfrm>
            <a:off x="3368994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029;p76">
            <a:extLst>
              <a:ext uri="{FF2B5EF4-FFF2-40B4-BE49-F238E27FC236}">
                <a16:creationId xmlns:a16="http://schemas.microsoft.com/office/drawing/2014/main" id="{0F0C3A3B-B44E-4835-89BC-353C7A35CC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876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030;p76">
            <a:extLst>
              <a:ext uri="{FF2B5EF4-FFF2-40B4-BE49-F238E27FC236}">
                <a16:creationId xmlns:a16="http://schemas.microsoft.com/office/drawing/2014/main" id="{A6AECAA6-49D4-40A5-858B-8E3D3133A391}"/>
              </a:ext>
            </a:extLst>
          </p:cNvPr>
          <p:cNvSpPr txBox="1"/>
          <p:nvPr/>
        </p:nvSpPr>
        <p:spPr>
          <a:xfrm>
            <a:off x="6057821" y="3156994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DecisionMakersOption</a:t>
            </a: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/ Scenario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These two sheets are similar and show the decision maker’s option names and scenario names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31;p76">
            <a:extLst>
              <a:ext uri="{FF2B5EF4-FFF2-40B4-BE49-F238E27FC236}">
                <a16:creationId xmlns:a16="http://schemas.microsoft.com/office/drawing/2014/main" id="{02A5200D-2BBE-4CE7-A47E-3F38C4A5ED12}"/>
              </a:ext>
            </a:extLst>
          </p:cNvPr>
          <p:cNvSpPr txBox="1"/>
          <p:nvPr/>
        </p:nvSpPr>
        <p:spPr>
          <a:xfrm>
            <a:off x="597888" y="5278687"/>
            <a:ext cx="2835312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The driver sheet is rather complex and contains the names of all variables</a:t>
            </a:r>
            <a:r>
              <a:rPr lang="en-US" sz="1000">
                <a:solidFill>
                  <a:schemeClr val="bg2"/>
                </a:solidFill>
              </a:rPr>
              <a:t>.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key output values more columns should be filled than for the other variable types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032;p76">
            <a:extLst>
              <a:ext uri="{FF2B5EF4-FFF2-40B4-BE49-F238E27FC236}">
                <a16:creationId xmlns:a16="http://schemas.microsoft.com/office/drawing/2014/main" id="{245330F1-DA7F-4F56-961B-646D7D3A58C8}"/>
              </a:ext>
            </a:extLst>
          </p:cNvPr>
          <p:cNvSpPr txBox="1"/>
          <p:nvPr/>
        </p:nvSpPr>
        <p:spPr>
          <a:xfrm>
            <a:off x="3368994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 err="1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DriverValue</a:t>
            </a:r>
            <a:endParaRPr lang="en-US"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chemeClr val="dk1"/>
              </a:buClr>
              <a:buSzPts val="1800"/>
            </a:pPr>
            <a:r>
              <a:rPr lang="en-GB" sz="1000" b="0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For each driver that is used in the calculations there should be values for the decision maker’s options and scenarios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0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33;p76">
            <a:extLst>
              <a:ext uri="{FF2B5EF4-FFF2-40B4-BE49-F238E27FC236}">
                <a16:creationId xmlns:a16="http://schemas.microsoft.com/office/drawing/2014/main" id="{94C8151A-36B4-4CB2-A999-7C87000512C7}"/>
              </a:ext>
            </a:extLst>
          </p:cNvPr>
          <p:cNvSpPr txBox="1"/>
          <p:nvPr/>
        </p:nvSpPr>
        <p:spPr>
          <a:xfrm>
            <a:off x="6057821" y="5278687"/>
            <a:ext cx="2498428" cy="308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000" b="1" i="0" u="none" strike="noStrike" cap="none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Dependency</a:t>
            </a:r>
          </a:p>
          <a:p>
            <a:pPr>
              <a:buClr>
                <a:schemeClr val="dk1"/>
              </a:buClr>
              <a:buSzPts val="1800"/>
            </a:pPr>
            <a:r>
              <a:rPr lang="en-GB" sz="1000">
                <a:solidFill>
                  <a:schemeClr val="bg2"/>
                </a:solidFill>
              </a:rPr>
              <a:t>Break down formulas in a number of steps resulting in intermediates to make model more transparent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000" b="1" i="0" u="none" strike="noStrike" cap="none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1034;p76">
            <a:extLst>
              <a:ext uri="{FF2B5EF4-FFF2-40B4-BE49-F238E27FC236}">
                <a16:creationId xmlns:a16="http://schemas.microsoft.com/office/drawing/2014/main" id="{EB6A36C7-F41F-4070-85B6-1D256814E43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3876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5;p76">
            <a:extLst>
              <a:ext uri="{FF2B5EF4-FFF2-40B4-BE49-F238E27FC236}">
                <a16:creationId xmlns:a16="http://schemas.microsoft.com/office/drawing/2014/main" id="{B57C332C-4606-40BC-9EE5-E5DECE299C6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9749"/>
          <a:stretch/>
        </p:blipFill>
        <p:spPr>
          <a:xfrm>
            <a:off x="3368994" y="4066133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36;p76">
            <a:extLst>
              <a:ext uri="{FF2B5EF4-FFF2-40B4-BE49-F238E27FC236}">
                <a16:creationId xmlns:a16="http://schemas.microsoft.com/office/drawing/2014/main" id="{D1C8206E-BE84-4A83-86A4-63C381DBB33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134112" y="4066134"/>
            <a:ext cx="2412000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080;p79">
            <a:extLst>
              <a:ext uri="{FF2B5EF4-FFF2-40B4-BE49-F238E27FC236}">
                <a16:creationId xmlns:a16="http://schemas.microsoft.com/office/drawing/2014/main" id="{63A27E34-8931-4E1B-A37C-5F2321B905ED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134112" y="1842412"/>
            <a:ext cx="2412000" cy="12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04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14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1" name="Google Shape;191;p14"/>
          <p:cNvSpPr txBox="1"/>
          <p:nvPr/>
        </p:nvSpPr>
        <p:spPr>
          <a:xfrm>
            <a:off x="432000" y="764705"/>
            <a:ext cx="8280200" cy="667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Introduction to the assign</a:t>
            </a:r>
            <a:r>
              <a:rPr lang="en-US" sz="2800" b="1">
                <a:solidFill>
                  <a:srgbClr val="365172"/>
                </a:solidFill>
              </a:rPr>
              <a:t>ment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/>
          <p:cNvSpPr txBox="1"/>
          <p:nvPr/>
        </p:nvSpPr>
        <p:spPr>
          <a:xfrm>
            <a:off x="467550" y="1502150"/>
            <a:ext cx="8244650" cy="12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decision maker of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an asset </a:t>
            </a:r>
            <a:r>
              <a:rPr lang="en-US" sz="1200" dirty="0">
                <a:solidFill>
                  <a:srgbClr val="365172"/>
                </a:solidFill>
              </a:rPr>
              <a:t>management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company </a:t>
            </a:r>
            <a:r>
              <a:rPr lang="en-US" sz="1200" dirty="0">
                <a:solidFill>
                  <a:srgbClr val="365172"/>
                </a:solidFill>
              </a:rPr>
              <a:t>has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 given you the task to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invest 1 million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euros with a </a:t>
            </a:r>
            <a:r>
              <a:rPr lang="en-US" sz="12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10-year horizon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200" dirty="0">
              <a:solidFill>
                <a:srgbClr val="365172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dirty="0">
                <a:solidFill>
                  <a:srgbClr val="365172"/>
                </a:solidFill>
              </a:rPr>
              <a:t>The company </a:t>
            </a: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learned from former investments that focusing on money only does not lead to the desired return on the long term. The company believes in integrated/Shared Value investments and thinks their investment strategy is best represented by the following four Sustainable Development Goals: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D06452A8-D89F-41E0-BC0F-85F8EA6718B6}"/>
              </a:ext>
            </a:extLst>
          </p:cNvPr>
          <p:cNvGrpSpPr/>
          <p:nvPr/>
        </p:nvGrpSpPr>
        <p:grpSpPr>
          <a:xfrm>
            <a:off x="589345" y="2908062"/>
            <a:ext cx="4015049" cy="908700"/>
            <a:chOff x="556950" y="2993353"/>
            <a:chExt cx="7445761" cy="1685150"/>
          </a:xfrm>
        </p:grpSpPr>
        <p:pic>
          <p:nvPicPr>
            <p:cNvPr id="195" name="Google Shape;195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6950" y="3900403"/>
              <a:ext cx="778100" cy="778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" name="Groep 1">
              <a:extLst>
                <a:ext uri="{FF2B5EF4-FFF2-40B4-BE49-F238E27FC236}">
                  <a16:creationId xmlns:a16="http://schemas.microsoft.com/office/drawing/2014/main" id="{235F2041-C198-46FD-9F4B-09E2A1FEB2AC}"/>
                </a:ext>
              </a:extLst>
            </p:cNvPr>
            <p:cNvGrpSpPr/>
            <p:nvPr/>
          </p:nvGrpSpPr>
          <p:grpSpPr>
            <a:xfrm>
              <a:off x="556950" y="2993353"/>
              <a:ext cx="6639058" cy="807890"/>
              <a:chOff x="556950" y="2993353"/>
              <a:chExt cx="6639058" cy="807890"/>
            </a:xfrm>
          </p:grpSpPr>
          <p:pic>
            <p:nvPicPr>
              <p:cNvPr id="193" name="Google Shape;193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556950" y="2993353"/>
                <a:ext cx="778100" cy="7781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97" name="Google Shape;197;p14"/>
              <p:cNvSpPr txBox="1"/>
              <p:nvPr/>
            </p:nvSpPr>
            <p:spPr>
              <a:xfrm>
                <a:off x="1395123" y="3210052"/>
                <a:ext cx="5800885" cy="5911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200" b="0" i="0" u="none" strike="noStrike" cap="none" dirty="0">
                    <a:solidFill>
                      <a:srgbClr val="365172"/>
                    </a:solidFill>
                    <a:latin typeface="Arial"/>
                    <a:ea typeface="Arial"/>
                    <a:cs typeface="Arial"/>
                    <a:sym typeface="Arial"/>
                  </a:rPr>
                  <a:t>Decent work and economic growth</a:t>
                </a: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9" name="Google Shape;199;p14"/>
            <p:cNvSpPr txBox="1"/>
            <p:nvPr/>
          </p:nvSpPr>
          <p:spPr>
            <a:xfrm>
              <a:off x="1395123" y="4117102"/>
              <a:ext cx="6607588" cy="56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Responsible consumption and production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ep 5">
            <a:extLst>
              <a:ext uri="{FF2B5EF4-FFF2-40B4-BE49-F238E27FC236}">
                <a16:creationId xmlns:a16="http://schemas.microsoft.com/office/drawing/2014/main" id="{0DFEDB23-A11C-4D00-B838-80704299B3AB}"/>
              </a:ext>
            </a:extLst>
          </p:cNvPr>
          <p:cNvGrpSpPr/>
          <p:nvPr/>
        </p:nvGrpSpPr>
        <p:grpSpPr>
          <a:xfrm>
            <a:off x="4636788" y="2903752"/>
            <a:ext cx="3160461" cy="908700"/>
            <a:chOff x="3923091" y="2993353"/>
            <a:chExt cx="4459495" cy="1282200"/>
          </a:xfrm>
        </p:grpSpPr>
        <p:pic>
          <p:nvPicPr>
            <p:cNvPr id="196" name="Google Shape;196;p1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923091" y="3683511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3923091" y="2993353"/>
              <a:ext cx="592042" cy="5920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14"/>
            <p:cNvSpPr txBox="1"/>
            <p:nvPr/>
          </p:nvSpPr>
          <p:spPr>
            <a:xfrm>
              <a:off x="4561661" y="3158234"/>
              <a:ext cx="3820925" cy="427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Reduced inequalities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4561661" y="3848394"/>
              <a:ext cx="1890259" cy="2622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200" b="0" i="0" u="none" strike="noStrike" cap="none" dirty="0">
                  <a:solidFill>
                    <a:srgbClr val="365172"/>
                  </a:solidFill>
                  <a:latin typeface="Arial"/>
                  <a:ea typeface="Arial"/>
                  <a:cs typeface="Arial"/>
                  <a:sym typeface="Arial"/>
                </a:rPr>
                <a:t>Climate Action</a:t>
              </a: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482069" y="3998842"/>
            <a:ext cx="8244650" cy="165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The following constraints apply: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$550.000 investment in one of the options if focus is on one investment category</a:t>
            </a:r>
          </a:p>
          <a:p>
            <a:pPr marL="171450" indent="-171450">
              <a:lnSpc>
                <a:spcPct val="110000"/>
              </a:lnSpc>
              <a:buSzPts val="1400"/>
              <a:buFontTx/>
              <a:buChar char="-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Max $1.000.000 in total</a:t>
            </a:r>
          </a:p>
          <a:p>
            <a:pPr marL="171450" marR="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n-US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Your task is to find the best investment strategy given the available investment opportunities and your company’s priorities. </a:t>
            </a: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You are required to follow a fact-based decision-making process such that you can substantiate your (investment) decisions to the management team. 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sz="1200" b="0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During the upcoming weeks you will therefore apply the seven-step framework of the Responsible Business Simulator (Open Source version).</a:t>
            </a: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nl-NL" sz="1200" b="0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geefe53979b_0_168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7" name="Google Shape;207;geefe53979b_0_168"/>
          <p:cNvSpPr txBox="1"/>
          <p:nvPr/>
        </p:nvSpPr>
        <p:spPr>
          <a:xfrm>
            <a:off x="432000" y="764700"/>
            <a:ext cx="78972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>
                <a:solidFill>
                  <a:srgbClr val="365172"/>
                </a:solidFill>
              </a:rPr>
              <a:t>Together with your group you will write your assignment on the following asset management company: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el 2">
            <a:extLst>
              <a:ext uri="{FF2B5EF4-FFF2-40B4-BE49-F238E27FC236}">
                <a16:creationId xmlns:a16="http://schemas.microsoft.com/office/drawing/2014/main" id="{695706D3-62DA-4909-9932-825E5CE73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927967"/>
              </p:ext>
            </p:extLst>
          </p:nvPr>
        </p:nvGraphicFramePr>
        <p:xfrm>
          <a:off x="432000" y="2290592"/>
          <a:ext cx="8280195" cy="35961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2511">
                  <a:extLst>
                    <a:ext uri="{9D8B030D-6E8A-4147-A177-3AD203B41FA5}">
                      <a16:colId xmlns:a16="http://schemas.microsoft.com/office/drawing/2014/main" val="101587683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3411320666"/>
                    </a:ext>
                  </a:extLst>
                </a:gridCol>
                <a:gridCol w="882511">
                  <a:extLst>
                    <a:ext uri="{9D8B030D-6E8A-4147-A177-3AD203B41FA5}">
                      <a16:colId xmlns:a16="http://schemas.microsoft.com/office/drawing/2014/main" val="2078549572"/>
                    </a:ext>
                  </a:extLst>
                </a:gridCol>
                <a:gridCol w="2375076">
                  <a:extLst>
                    <a:ext uri="{9D8B030D-6E8A-4147-A177-3AD203B41FA5}">
                      <a16:colId xmlns:a16="http://schemas.microsoft.com/office/drawing/2014/main" val="415972448"/>
                    </a:ext>
                  </a:extLst>
                </a:gridCol>
                <a:gridCol w="1613522">
                  <a:extLst>
                    <a:ext uri="{9D8B030D-6E8A-4147-A177-3AD203B41FA5}">
                      <a16:colId xmlns:a16="http://schemas.microsoft.com/office/drawing/2014/main" val="1725502345"/>
                    </a:ext>
                  </a:extLst>
                </a:gridCol>
                <a:gridCol w="1644064">
                  <a:extLst>
                    <a:ext uri="{9D8B030D-6E8A-4147-A177-3AD203B41FA5}">
                      <a16:colId xmlns:a16="http://schemas.microsoft.com/office/drawing/2014/main" val="2356402589"/>
                    </a:ext>
                  </a:extLst>
                </a:gridCol>
              </a:tblGrid>
              <a:tr h="275511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Group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Asset Management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98171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Blackrock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810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The Vanguard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41733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UBS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1293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BNP Paribas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269892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State Street Global Advisors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542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Allianz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672216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JPMorgan Chase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878309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Goldman Sachs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675194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Deutsche Bank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696475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Credit Agricole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73027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4.11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Fidelity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573483"/>
                  </a:ext>
                </a:extLst>
              </a:tr>
              <a:tr h="276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GB" sz="1200" b="1">
                          <a:solidFill>
                            <a:schemeClr val="bg2"/>
                          </a:solidFill>
                        </a:rPr>
                        <a:t>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lang="en-GB" sz="12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bg2"/>
                          </a:solidFill>
                        </a:rPr>
                        <a:t>Aegon N.V.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258878"/>
                  </a:ext>
                </a:extLst>
              </a:tr>
            </a:tbl>
          </a:graphicData>
        </a:graphic>
      </p:graphicFrame>
      <p:sp>
        <p:nvSpPr>
          <p:cNvPr id="4" name="Google Shape;216;p10">
            <a:extLst>
              <a:ext uri="{FF2B5EF4-FFF2-40B4-BE49-F238E27FC236}">
                <a16:creationId xmlns:a16="http://schemas.microsoft.com/office/drawing/2014/main" id="{CD717E86-6DD1-70EC-126C-8E3533709C2A}"/>
              </a:ext>
            </a:extLst>
          </p:cNvPr>
          <p:cNvSpPr txBox="1"/>
          <p:nvPr/>
        </p:nvSpPr>
        <p:spPr>
          <a:xfrm>
            <a:off x="6307093" y="5933971"/>
            <a:ext cx="2621048" cy="13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100" i="1">
                <a:solidFill>
                  <a:schemeClr val="dk2"/>
                </a:solidFill>
              </a:rPr>
              <a:t>Group numbers can be found on Canvas</a:t>
            </a:r>
            <a:endParaRPr lang="en-US" sz="11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50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10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5" name="Google Shape;215;p10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1/2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4" name="Picture 2" descr="Responsible Business (ebook), Prof. Dr. Annemieke Roobeek | 9780749480615 |  Boeken | bol.com">
            <a:extLst>
              <a:ext uri="{FF2B5EF4-FFF2-40B4-BE49-F238E27FC236}">
                <a16:creationId xmlns:a16="http://schemas.microsoft.com/office/drawing/2014/main" id="{83062B6A-8BD4-41D0-BD85-99B2A2088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115" y="3429000"/>
            <a:ext cx="1680885" cy="2521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6" name="Google Shape;216;p10"/>
          <p:cNvSpPr txBox="1"/>
          <p:nvPr/>
        </p:nvSpPr>
        <p:spPr>
          <a:xfrm>
            <a:off x="432000" y="1503450"/>
            <a:ext cx="8280200" cy="3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1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With your subgroup you will help an asset manager to invest 1 million dollars over a 10-year horizon by following each step of the framework: </a:t>
            </a:r>
            <a:endParaRPr b="0" i="1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1: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Describe the strategic challenge and the key stakeholders</a:t>
            </a:r>
            <a:endParaRPr lang="en-US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2: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Define and describe the key outputs</a:t>
            </a:r>
            <a:r>
              <a:rPr lang="en-US" dirty="0">
                <a:solidFill>
                  <a:schemeClr val="dk2"/>
                </a:solidFill>
              </a:rPr>
              <a:t> that are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relevant to the stakeholders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3: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Determine internal variable inputs and the decision maker’s options</a:t>
            </a:r>
            <a:r>
              <a:rPr lang="en-US" dirty="0">
                <a:solidFill>
                  <a:schemeClr val="dk2"/>
                </a:solidFill>
              </a:rPr>
              <a:t>.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b="1" dirty="0">
                <a:solidFill>
                  <a:schemeClr val="dk2"/>
                </a:solidFill>
              </a:rPr>
              <a:t>S</a:t>
            </a:r>
            <a:r>
              <a:rPr lang="en-US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tep 4: </a:t>
            </a: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Draw up scenarios (external variable inputs) and create a plausible bandwidth for all of them.</a:t>
            </a:r>
            <a:endParaRPr lang="en-US" dirty="0"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5: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Indicate all dependencies based on the variables in Steps 1-4. Underpin the relations / dependencies with (academic) literature research.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GB" b="1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Practice: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Insert the information </a:t>
            </a:r>
            <a:r>
              <a:rPr lang="en-GB" dirty="0">
                <a:solidFill>
                  <a:schemeClr val="dk2"/>
                </a:solidFill>
              </a:rPr>
              <a:t>defined </a:t>
            </a:r>
            <a:r>
              <a:rPr lang="en-GB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the previous steps into the database such that next steps can be performed in the tool.</a:t>
            </a:r>
          </a:p>
          <a:p>
            <a:pPr marR="0" lvl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sz="12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1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2" name="Google Shape;222;p11"/>
          <p:cNvSpPr txBox="1"/>
          <p:nvPr/>
        </p:nvSpPr>
        <p:spPr>
          <a:xfrm>
            <a:off x="432000" y="764705"/>
            <a:ext cx="7872413" cy="77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Assignment description 2/2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1"/>
          <p:cNvSpPr txBox="1"/>
          <p:nvPr/>
        </p:nvSpPr>
        <p:spPr>
          <a:xfrm>
            <a:off x="504656" y="1469470"/>
            <a:ext cx="8207344" cy="429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6: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Calculate the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textRoundtripDataId="0"/>
                  </a:ext>
                </a:extLst>
              </a:rPr>
              <a:t>results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for all decision maker’s options and for a new set of priorities.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Step 7: 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Recalculate the results for all decision maker’s options for all scenarios. Formulate what strikes you.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Deliverable: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he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on which the calculations are based and;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>
                <a:solidFill>
                  <a:schemeClr val="dk2"/>
                </a:solidFill>
              </a:rPr>
              <a:t>A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consisting of a detailed description of your findings (for each step) including a recommendation for the decision maker based on Steps 6 and 7. </a:t>
            </a:r>
            <a:endParaRPr lang="en-US">
              <a:solidFill>
                <a:schemeClr val="dk2"/>
              </a:solidFill>
            </a:endParaRPr>
          </a:p>
          <a:p>
            <a:pPr marR="0" lvl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>
                <a:solidFill>
                  <a:schemeClr val="dk2"/>
                </a:solidFill>
              </a:rPr>
              <a:t>During</a:t>
            </a: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the lectures as well as during the final presentation you will share your findings with the group (and ask them for input).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2413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lang="en-US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b="0" i="0" u="none" strike="noStrike" cap="non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1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244656" cy="11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1, Step 2 and Step 3 of the assignment;</a:t>
            </a:r>
            <a:endParaRPr>
              <a:solidFill>
                <a:schemeClr val="dk2"/>
              </a:solidFill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2"/>
                </a:solidFill>
              </a:rPr>
              <a:t>prepare a presentation.</a:t>
            </a:r>
            <a:endParaRPr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0" name="Groep 19">
            <a:extLst>
              <a:ext uri="{FF2B5EF4-FFF2-40B4-BE49-F238E27FC236}">
                <a16:creationId xmlns:a16="http://schemas.microsoft.com/office/drawing/2014/main" id="{AC91C34B-6F2A-40E3-8F95-E89610EF5170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3340F544-D36E-4F5F-AEB3-B5058CC716AD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22" name="Tekstvak 21">
              <a:extLst>
                <a:ext uri="{FF2B5EF4-FFF2-40B4-BE49-F238E27FC236}">
                  <a16:creationId xmlns:a16="http://schemas.microsoft.com/office/drawing/2014/main" id="{5047030E-842C-4C5F-A474-4BF6E55503CE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1: </a:t>
              </a:r>
              <a:r>
                <a:rPr lang="en-GB" sz="1200">
                  <a:solidFill>
                    <a:schemeClr val="bg2"/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2</a:t>
              </a:r>
              <a:r>
                <a:rPr lang="en-GB" sz="1200">
                  <a:solidFill>
                    <a:schemeClr val="bg2"/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2"/>
                  </a:solidFill>
                </a:rPr>
                <a:t>Step 3: </a:t>
              </a:r>
              <a:r>
                <a:rPr lang="en-GB" sz="1200">
                  <a:solidFill>
                    <a:schemeClr val="bg2"/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0D92B60D-2DF3-4E2F-8CB9-4584C71EA615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hthoek 23">
            <a:extLst>
              <a:ext uri="{FF2B5EF4-FFF2-40B4-BE49-F238E27FC236}">
                <a16:creationId xmlns:a16="http://schemas.microsoft.com/office/drawing/2014/main" id="{E9AA0371-9CB1-453C-A928-AA4C7747EA0A}"/>
              </a:ext>
            </a:extLst>
          </p:cNvPr>
          <p:cNvSpPr/>
          <p:nvPr/>
        </p:nvSpPr>
        <p:spPr>
          <a:xfrm>
            <a:off x="5457690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07-02-2023 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2</a:t>
            </a:r>
            <a:endParaRPr sz="2800" b="1" i="0" u="none" strike="noStrike" cap="none" dirty="0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 on Step </a:t>
            </a:r>
            <a:r>
              <a:rPr lang="en-US" dirty="0">
                <a:solidFill>
                  <a:schemeClr val="dk2"/>
                </a:solidFill>
              </a:rPr>
              <a:t>4 of the assignment;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use the information collected in steps 1 – 4; 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dk2"/>
                </a:solidFill>
              </a:rPr>
              <a:t>link the elements of the steps via their relations and visualize this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	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2"/>
                  </a:solidFill>
                </a:rPr>
                <a:t>Step 4: </a:t>
              </a:r>
              <a:r>
                <a:rPr lang="en-US" sz="1200">
                  <a:solidFill>
                    <a:schemeClr val="bg2"/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5: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Practice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hthoek 9">
            <a:extLst>
              <a:ext uri="{FF2B5EF4-FFF2-40B4-BE49-F238E27FC236}">
                <a16:creationId xmlns:a16="http://schemas.microsoft.com/office/drawing/2014/main" id="{A876490F-EC06-41E2-9D1B-AA946EF52532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13-02-2023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4771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g954544fae8_2_1"/>
          <p:cNvCxnSpPr/>
          <p:nvPr/>
        </p:nvCxnSpPr>
        <p:spPr>
          <a:xfrm>
            <a:off x="0" y="311391"/>
            <a:ext cx="432000" cy="0"/>
          </a:xfrm>
          <a:prstGeom prst="straightConnector1">
            <a:avLst/>
          </a:prstGeom>
          <a:noFill/>
          <a:ln w="9525" cap="flat" cmpd="sng">
            <a:solidFill>
              <a:srgbClr val="3651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g954544fae8_2_1"/>
          <p:cNvSpPr txBox="1"/>
          <p:nvPr/>
        </p:nvSpPr>
        <p:spPr>
          <a:xfrm>
            <a:off x="467544" y="188640"/>
            <a:ext cx="3384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954544fae8_2_1"/>
          <p:cNvSpPr txBox="1"/>
          <p:nvPr/>
        </p:nvSpPr>
        <p:spPr>
          <a:xfrm>
            <a:off x="432000" y="764705"/>
            <a:ext cx="7872300" cy="645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Clr>
                <a:srgbClr val="365172"/>
              </a:buClr>
              <a:buSzPts val="3200"/>
              <a:buFont typeface="Arial"/>
              <a:buNone/>
            </a:pPr>
            <a:r>
              <a:rPr lang="en-US" sz="2800" b="1" i="0" u="none" strike="noStrike" cap="none">
                <a:solidFill>
                  <a:srgbClr val="365172"/>
                </a:solidFill>
                <a:latin typeface="Arial"/>
                <a:ea typeface="Arial"/>
                <a:cs typeface="Arial"/>
                <a:sym typeface="Arial"/>
              </a:rPr>
              <a:t>Exercise </a:t>
            </a:r>
            <a:r>
              <a:rPr lang="en-US" sz="2800" b="1">
                <a:solidFill>
                  <a:srgbClr val="365172"/>
                </a:solidFill>
              </a:rPr>
              <a:t>3</a:t>
            </a:r>
            <a:endParaRPr sz="2800" b="1" i="0" u="none" strike="noStrike" cap="none">
              <a:solidFill>
                <a:srgbClr val="3651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954544fae8_2_1"/>
          <p:cNvSpPr txBox="1"/>
          <p:nvPr/>
        </p:nvSpPr>
        <p:spPr>
          <a:xfrm>
            <a:off x="467544" y="1424868"/>
            <a:ext cx="8108285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numCol="1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your subgroup you will:</a:t>
            </a:r>
            <a:endParaRPr sz="12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Create a dependency tree: link the elements of the steps via their relations and visualize this;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Perform literature research: find correlations in (scientific) literature to underpin the relations and dependencies of your dependency tree (homework)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Fill in all sheets in the database template; and for </a:t>
            </a:r>
            <a:r>
              <a:rPr lang="en-GB" sz="1200" b="1">
                <a:solidFill>
                  <a:schemeClr val="dk2"/>
                </a:solidFill>
              </a:rPr>
              <a:t>third year students: </a:t>
            </a:r>
            <a:r>
              <a:rPr lang="en-GB" sz="1200">
                <a:solidFill>
                  <a:schemeClr val="dk2"/>
                </a:solidFill>
              </a:rPr>
              <a:t>add your dependency tree to the template</a:t>
            </a:r>
          </a:p>
          <a:p>
            <a:pPr marL="4000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dk2"/>
                </a:solidFill>
              </a:rPr>
              <a:t>Prepare a presentation.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7407831A-CD2C-46A1-BE7A-624A5100B44D}"/>
              </a:ext>
            </a:extLst>
          </p:cNvPr>
          <p:cNvGrpSpPr/>
          <p:nvPr/>
        </p:nvGrpSpPr>
        <p:grpSpPr>
          <a:xfrm>
            <a:off x="467544" y="3429000"/>
            <a:ext cx="8280400" cy="2944169"/>
            <a:chOff x="381486" y="3145589"/>
            <a:chExt cx="8330714" cy="3290458"/>
          </a:xfrm>
        </p:grpSpPr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B9C29A61-DA7A-4C7C-86F2-856935B020FB}"/>
                </a:ext>
              </a:extLst>
            </p:cNvPr>
            <p:cNvSpPr txBox="1"/>
            <p:nvPr/>
          </p:nvSpPr>
          <p:spPr>
            <a:xfrm>
              <a:off x="381486" y="3145589"/>
              <a:ext cx="8280400" cy="515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>
                  <a:solidFill>
                    <a:schemeClr val="bg2"/>
                  </a:solidFill>
                </a:rPr>
                <a:t>With your subgroup you will help an asset manager to invest 1 million dollars over a 10-year horizon by following each step of the framework</a:t>
              </a:r>
            </a:p>
          </p:txBody>
        </p:sp>
        <p:sp>
          <p:nvSpPr>
            <p:cNvPr id="3" name="Tekstvak 2">
              <a:extLst>
                <a:ext uri="{FF2B5EF4-FFF2-40B4-BE49-F238E27FC236}">
                  <a16:creationId xmlns:a16="http://schemas.microsoft.com/office/drawing/2014/main" id="{C3D7FBC4-1272-4F6E-AD24-08A3C4917B50}"/>
                </a:ext>
              </a:extLst>
            </p:cNvPr>
            <p:cNvSpPr txBox="1"/>
            <p:nvPr/>
          </p:nvSpPr>
          <p:spPr>
            <a:xfrm>
              <a:off x="381486" y="3624037"/>
              <a:ext cx="8330714" cy="2812010"/>
            </a:xfrm>
            <a:prstGeom prst="rect">
              <a:avLst/>
            </a:prstGeom>
            <a:noFill/>
          </p:spPr>
          <p:txBody>
            <a:bodyPr wrap="square" numCol="2" rtlCol="0">
              <a:spAutoFit/>
            </a:bodyPr>
            <a:lstStyle/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1: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Describe the strategic challenge and the key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2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: Define and describe the key outputs that are relevant to the stakeholders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GB" sz="1200" b="1">
                  <a:solidFill>
                    <a:schemeClr val="bg1">
                      <a:lumMod val="75000"/>
                    </a:schemeClr>
                  </a:solidFill>
                </a:rPr>
                <a:t>Step 3: </a:t>
              </a:r>
              <a:r>
                <a:rPr lang="en-GB" sz="1200">
                  <a:solidFill>
                    <a:schemeClr val="bg1">
                      <a:lumMod val="75000"/>
                    </a:schemeClr>
                  </a:solidFill>
                </a:rPr>
                <a:t>Determine internal variable inputs and the decision maker’s options.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r>
                <a:rPr lang="en-US" sz="1200" b="1">
                  <a:solidFill>
                    <a:schemeClr val="bg1">
                      <a:lumMod val="75000"/>
                    </a:schemeClr>
                  </a:solidFill>
                </a:rPr>
                <a:t>Step 4: </a:t>
              </a:r>
              <a:r>
                <a:rPr lang="en-US" sz="1200">
                  <a:solidFill>
                    <a:schemeClr val="bg1">
                      <a:lumMod val="75000"/>
                    </a:schemeClr>
                  </a:solidFill>
                </a:rPr>
                <a:t>Draw up scenarios (external variable inputs) and create a plausible bandwidth for all of them.</a:t>
              </a:r>
            </a:p>
            <a:p>
              <a:pPr marR="0" lvl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</a:pPr>
              <a:endParaRPr lang="en-US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endParaRPr lang="en-GB" sz="1200">
                <a:solidFill>
                  <a:schemeClr val="bg2"/>
                </a:solidFill>
              </a:endParaRP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Step 5: </a:t>
              </a:r>
              <a:r>
                <a:rPr lang="en-GB" sz="1200">
                  <a:solidFill>
                    <a:schemeClr val="bg2"/>
                  </a:solidFill>
                </a:rPr>
                <a:t>Indicate all dependencies based on the variables in Steps 1-4. Underpin the relations / dependencies with (academic) literature research.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GB" sz="1200" b="1">
                  <a:solidFill>
                    <a:schemeClr val="bg2"/>
                  </a:solidFill>
                </a:rPr>
                <a:t>Practice 1: </a:t>
              </a:r>
              <a:r>
                <a:rPr lang="en-GB" sz="1200">
                  <a:solidFill>
                    <a:schemeClr val="bg2"/>
                  </a:solidFill>
                </a:rPr>
                <a:t>Insert the information defined in the previous steps into the database such that next steps can be performed in the tool.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6: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Calculate the results for all decision maker’s options and for a new set of priorities. Formulate what strikes you.</a:t>
              </a:r>
            </a:p>
            <a:p>
              <a:pPr marL="0" marR="0" lvl="0" indent="0" algn="l" rtl="0"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eorgia"/>
                <a:buNone/>
              </a:pPr>
              <a:r>
                <a:rPr lang="en-US" sz="1200" b="1">
                  <a:solidFill>
                    <a:schemeClr val="bg1">
                      <a:lumMod val="85000"/>
                    </a:schemeClr>
                  </a:solidFill>
                </a:rPr>
                <a:t>Step 7: </a:t>
              </a:r>
              <a:r>
                <a:rPr lang="en-US" sz="1200">
                  <a:solidFill>
                    <a:schemeClr val="bg1">
                      <a:lumMod val="85000"/>
                    </a:schemeClr>
                  </a:solidFill>
                </a:rPr>
                <a:t>Recalculate the results for all decision maker’s options for all scenarios. Formulate what strikes you.</a:t>
              </a:r>
              <a:endParaRPr lang="nl-NL" sz="120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5" name="Rechte verbindingslijn 4">
              <a:extLst>
                <a:ext uri="{FF2B5EF4-FFF2-40B4-BE49-F238E27FC236}">
                  <a16:creationId xmlns:a16="http://schemas.microsoft.com/office/drawing/2014/main" id="{BC3DA473-2958-4786-B96F-0804F53EB7DB}"/>
                </a:ext>
              </a:extLst>
            </p:cNvPr>
            <p:cNvCxnSpPr/>
            <p:nvPr/>
          </p:nvCxnSpPr>
          <p:spPr>
            <a:xfrm>
              <a:off x="467544" y="3162372"/>
              <a:ext cx="824465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hthoek 10">
            <a:extLst>
              <a:ext uri="{FF2B5EF4-FFF2-40B4-BE49-F238E27FC236}">
                <a16:creationId xmlns:a16="http://schemas.microsoft.com/office/drawing/2014/main" id="{A76270F9-2959-491B-8E47-E9567341BC43}"/>
              </a:ext>
            </a:extLst>
          </p:cNvPr>
          <p:cNvSpPr/>
          <p:nvPr/>
        </p:nvSpPr>
        <p:spPr>
          <a:xfrm>
            <a:off x="5465439" y="927208"/>
            <a:ext cx="3110390" cy="502101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Deadline: 27-02-2023</a:t>
            </a:r>
            <a:endParaRPr lang="en-GB" sz="1400" b="0" i="0" u="none" strike="noStrike" cap="none" dirty="0">
              <a:solidFill>
                <a:schemeClr val="bg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819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STSLIDEVIEWED" val="271,15,Slide16"/>
</p:tagLst>
</file>

<file path=ppt/theme/theme1.xml><?xml version="1.0" encoding="utf-8"?>
<a:theme xmlns:a="http://schemas.openxmlformats.org/drawingml/2006/main" name="Diamodel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ee39a63-032e-49ab-b9ee-e49f6cc93b1b">
      <UserInfo>
        <DisplayName>Christian Vijfvinkel (NL)</DisplayName>
        <AccountId>33</AccountId>
        <AccountType/>
      </UserInfo>
      <UserInfo>
        <DisplayName>Jacques de Swart (NL)</DisplayName>
        <AccountId>21</AccountId>
        <AccountType/>
      </UserInfo>
      <UserInfo>
        <DisplayName>Manon Figee (NL)</DisplayName>
        <AccountId>16</AccountId>
        <AccountType/>
      </UserInfo>
      <UserInfo>
        <DisplayName>Laura van Liere (NL)</DisplayName>
        <AccountId>15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33C2011BE8EA41894A239402F0658E" ma:contentTypeVersion="5" ma:contentTypeDescription="Create a new document." ma:contentTypeScope="" ma:versionID="07eace73b54540077f091452ba953d2e">
  <xsd:schema xmlns:xsd="http://www.w3.org/2001/XMLSchema" xmlns:xs="http://www.w3.org/2001/XMLSchema" xmlns:p="http://schemas.microsoft.com/office/2006/metadata/properties" xmlns:ns2="4a426ee3-cced-49bc-8dd9-1f2d1c1ae46e" xmlns:ns3="4ee39a63-032e-49ab-b9ee-e49f6cc93b1b" targetNamespace="http://schemas.microsoft.com/office/2006/metadata/properties" ma:root="true" ma:fieldsID="2c7ebb2c1d57ead37efbd93ac2b0f2be" ns2:_="" ns3:_="">
    <xsd:import namespace="4a426ee3-cced-49bc-8dd9-1f2d1c1ae46e"/>
    <xsd:import namespace="4ee39a63-032e-49ab-b9ee-e49f6cc93b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426ee3-cced-49bc-8dd9-1f2d1c1ae4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e39a63-032e-49ab-b9ee-e49f6cc93b1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960867-9211-415C-8210-CABD266625FF}">
  <ds:schemaRefs>
    <ds:schemaRef ds:uri="4a426ee3-cced-49bc-8dd9-1f2d1c1ae46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ee39a63-032e-49ab-b9ee-e49f6cc93b1b"/>
  </ds:schemaRefs>
</ds:datastoreItem>
</file>

<file path=customXml/itemProps2.xml><?xml version="1.0" encoding="utf-8"?>
<ds:datastoreItem xmlns:ds="http://schemas.openxmlformats.org/officeDocument/2006/customXml" ds:itemID="{1F938FE7-0255-4AEB-A75E-F1567873D2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5588E5-DF64-4EAF-B3C0-543D717E16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426ee3-cced-49bc-8dd9-1f2d1c1ae46e"/>
    <ds:schemaRef ds:uri="4ee39a63-032e-49ab-b9ee-e49f6cc93b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2683</Words>
  <Application>Microsoft Office PowerPoint</Application>
  <PresentationFormat>On-screen Show (4:3)</PresentationFormat>
  <Paragraphs>311</Paragraphs>
  <Slides>23</Slides>
  <Notes>20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Georgia</vt:lpstr>
      <vt:lpstr>Wingdings</vt:lpstr>
      <vt:lpstr>Diamodel</vt:lpstr>
      <vt:lpstr>think-cell Slide</vt:lpstr>
      <vt:lpstr>Data science for Responsible Leaders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Responsible Decision Making</dc:title>
  <dc:creator>Schelling, Nina</dc:creator>
  <cp:lastModifiedBy>Yash Mathradas (NL)</cp:lastModifiedBy>
  <cp:revision>23</cp:revision>
  <dcterms:created xsi:type="dcterms:W3CDTF">2017-02-08T10:51:44Z</dcterms:created>
  <dcterms:modified xsi:type="dcterms:W3CDTF">2023-09-13T09:03:51Z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0x0101002B33C2011BE8EA41894A239402F0658E</vt:lpwstr>
  </property>
  <property fmtid="{D5CDD505-2E9C-101B-9397-08002B2CF9AE}" pid="3" name="MSIP_Label_42ffcf47-be15-40bf-818d-0da39af9f75a_Enabled">
    <vt:lpwstr>true</vt:lpwstr>
  </property>
  <property fmtid="{D5CDD505-2E9C-101B-9397-08002B2CF9AE}" pid="4" name="MSIP_Label_42ffcf47-be15-40bf-818d-0da39af9f75a_SetDate">
    <vt:lpwstr>2023-01-26T11:34:32Z</vt:lpwstr>
  </property>
  <property fmtid="{D5CDD505-2E9C-101B-9397-08002B2CF9AE}" pid="5" name="MSIP_Label_42ffcf47-be15-40bf-818d-0da39af9f75a_Method">
    <vt:lpwstr>Privileged</vt:lpwstr>
  </property>
  <property fmtid="{D5CDD505-2E9C-101B-9397-08002B2CF9AE}" pid="6" name="MSIP_Label_42ffcf47-be15-40bf-818d-0da39af9f75a_Name">
    <vt:lpwstr>42ffcf47-be15-40bf-818d-0da39af9f75a</vt:lpwstr>
  </property>
  <property fmtid="{D5CDD505-2E9C-101B-9397-08002B2CF9AE}" pid="7" name="MSIP_Label_42ffcf47-be15-40bf-818d-0da39af9f75a_SiteId">
    <vt:lpwstr>3a15904d-3fd9-4256-a753-beb05cdf0c6d</vt:lpwstr>
  </property>
  <property fmtid="{D5CDD505-2E9C-101B-9397-08002B2CF9AE}" pid="8" name="MSIP_Label_42ffcf47-be15-40bf-818d-0da39af9f75a_ActionId">
    <vt:lpwstr>79e8ad0c-8d26-4094-b316-51518d400f53</vt:lpwstr>
  </property>
  <property fmtid="{D5CDD505-2E9C-101B-9397-08002B2CF9AE}" pid="9" name="MSIP_Label_42ffcf47-be15-40bf-818d-0da39af9f75a_ContentBits">
    <vt:lpwstr>0</vt:lpwstr>
  </property>
</Properties>
</file>

<file path=docProps/thumbnail.jpeg>
</file>